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5" r:id="rId2"/>
    <p:sldMasterId id="2147483687" r:id="rId3"/>
    <p:sldMasterId id="2147483699" r:id="rId4"/>
  </p:sldMasterIdLst>
  <p:notesMasterIdLst>
    <p:notesMasterId r:id="rId121"/>
  </p:notesMasterIdLst>
  <p:sldIdLst>
    <p:sldId id="364" r:id="rId5"/>
    <p:sldId id="366" r:id="rId6"/>
    <p:sldId id="368" r:id="rId7"/>
    <p:sldId id="370" r:id="rId8"/>
    <p:sldId id="575" r:id="rId9"/>
    <p:sldId id="576" r:id="rId10"/>
    <p:sldId id="577" r:id="rId11"/>
    <p:sldId id="375" r:id="rId12"/>
    <p:sldId id="376" r:id="rId13"/>
    <p:sldId id="372" r:id="rId14"/>
    <p:sldId id="257" r:id="rId15"/>
    <p:sldId id="280" r:id="rId16"/>
    <p:sldId id="281" r:id="rId17"/>
    <p:sldId id="283" r:id="rId18"/>
    <p:sldId id="285" r:id="rId19"/>
    <p:sldId id="284" r:id="rId20"/>
    <p:sldId id="286" r:id="rId21"/>
    <p:sldId id="287" r:id="rId22"/>
    <p:sldId id="260" r:id="rId23"/>
    <p:sldId id="304" r:id="rId24"/>
    <p:sldId id="303" r:id="rId25"/>
    <p:sldId id="267" r:id="rId26"/>
    <p:sldId id="447" r:id="rId27"/>
    <p:sldId id="450" r:id="rId28"/>
    <p:sldId id="582" r:id="rId29"/>
    <p:sldId id="583" r:id="rId30"/>
    <p:sldId id="584" r:id="rId31"/>
    <p:sldId id="451" r:id="rId32"/>
    <p:sldId id="452" r:id="rId33"/>
    <p:sldId id="453" r:id="rId34"/>
    <p:sldId id="496" r:id="rId35"/>
    <p:sldId id="497" r:id="rId36"/>
    <p:sldId id="528" r:id="rId37"/>
    <p:sldId id="309" r:id="rId38"/>
    <p:sldId id="270" r:id="rId39"/>
    <p:sldId id="297" r:id="rId40"/>
    <p:sldId id="298" r:id="rId41"/>
    <p:sldId id="300" r:id="rId42"/>
    <p:sldId id="301" r:id="rId43"/>
    <p:sldId id="302" r:id="rId44"/>
    <p:sldId id="311" r:id="rId45"/>
    <p:sldId id="312" r:id="rId46"/>
    <p:sldId id="313" r:id="rId47"/>
    <p:sldId id="314" r:id="rId48"/>
    <p:sldId id="315" r:id="rId49"/>
    <p:sldId id="527" r:id="rId50"/>
    <p:sldId id="316" r:id="rId51"/>
    <p:sldId id="317" r:id="rId52"/>
    <p:sldId id="318" r:id="rId53"/>
    <p:sldId id="319" r:id="rId54"/>
    <p:sldId id="320" r:id="rId55"/>
    <p:sldId id="321" r:id="rId56"/>
    <p:sldId id="322" r:id="rId57"/>
    <p:sldId id="323" r:id="rId58"/>
    <p:sldId id="365" r:id="rId59"/>
    <p:sldId id="324" r:id="rId60"/>
    <p:sldId id="325" r:id="rId61"/>
    <p:sldId id="379" r:id="rId62"/>
    <p:sldId id="326" r:id="rId63"/>
    <p:sldId id="327" r:id="rId64"/>
    <p:sldId id="328" r:id="rId65"/>
    <p:sldId id="272" r:id="rId66"/>
    <p:sldId id="273" r:id="rId67"/>
    <p:sldId id="333" r:id="rId68"/>
    <p:sldId id="334" r:id="rId69"/>
    <p:sldId id="587" r:id="rId70"/>
    <p:sldId id="590" r:id="rId71"/>
    <p:sldId id="588" r:id="rId72"/>
    <p:sldId id="274" r:id="rId73"/>
    <p:sldId id="276" r:id="rId74"/>
    <p:sldId id="335" r:id="rId75"/>
    <p:sldId id="336" r:id="rId76"/>
    <p:sldId id="337" r:id="rId77"/>
    <p:sldId id="529" r:id="rId78"/>
    <p:sldId id="530" r:id="rId79"/>
    <p:sldId id="279" r:id="rId80"/>
    <p:sldId id="531" r:id="rId81"/>
    <p:sldId id="533" r:id="rId82"/>
    <p:sldId id="534" r:id="rId83"/>
    <p:sldId id="289" r:id="rId84"/>
    <p:sldId id="367" r:id="rId85"/>
    <p:sldId id="538" r:id="rId86"/>
    <p:sldId id="308" r:id="rId87"/>
    <p:sldId id="578" r:id="rId88"/>
    <p:sldId id="579" r:id="rId89"/>
    <p:sldId id="539" r:id="rId90"/>
    <p:sldId id="310" r:id="rId91"/>
    <p:sldId id="540" r:id="rId92"/>
    <p:sldId id="541" r:id="rId93"/>
    <p:sldId id="580" r:id="rId94"/>
    <p:sldId id="581" r:id="rId95"/>
    <p:sldId id="542" r:id="rId96"/>
    <p:sldId id="592" r:id="rId97"/>
    <p:sldId id="591" r:id="rId98"/>
    <p:sldId id="543" r:id="rId99"/>
    <p:sldId id="544" r:id="rId100"/>
    <p:sldId id="545" r:id="rId101"/>
    <p:sldId id="546" r:id="rId102"/>
    <p:sldId id="547" r:id="rId103"/>
    <p:sldId id="548" r:id="rId104"/>
    <p:sldId id="549" r:id="rId105"/>
    <p:sldId id="550" r:id="rId106"/>
    <p:sldId id="551" r:id="rId107"/>
    <p:sldId id="358" r:id="rId108"/>
    <p:sldId id="552" r:id="rId109"/>
    <p:sldId id="553" r:id="rId110"/>
    <p:sldId id="554" r:id="rId111"/>
    <p:sldId id="555" r:id="rId112"/>
    <p:sldId id="556" r:id="rId113"/>
    <p:sldId id="557" r:id="rId114"/>
    <p:sldId id="558" r:id="rId115"/>
    <p:sldId id="559" r:id="rId116"/>
    <p:sldId id="593" r:id="rId117"/>
    <p:sldId id="594" r:id="rId118"/>
    <p:sldId id="563" r:id="rId119"/>
    <p:sldId id="354" r:id="rId1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339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08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117" Type="http://schemas.openxmlformats.org/officeDocument/2006/relationships/slide" Target="slides/slide113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112" Type="http://schemas.openxmlformats.org/officeDocument/2006/relationships/slide" Target="slides/slide108.xml"/><Relationship Id="rId16" Type="http://schemas.openxmlformats.org/officeDocument/2006/relationships/slide" Target="slides/slide12.xml"/><Relationship Id="rId107" Type="http://schemas.openxmlformats.org/officeDocument/2006/relationships/slide" Target="slides/slide103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102" Type="http://schemas.openxmlformats.org/officeDocument/2006/relationships/slide" Target="slides/slide98.xml"/><Relationship Id="rId123" Type="http://schemas.openxmlformats.org/officeDocument/2006/relationships/viewProps" Target="viewProps.xml"/><Relationship Id="rId5" Type="http://schemas.openxmlformats.org/officeDocument/2006/relationships/slide" Target="slides/slide1.xml"/><Relationship Id="rId90" Type="http://schemas.openxmlformats.org/officeDocument/2006/relationships/slide" Target="slides/slide86.xml"/><Relationship Id="rId95" Type="http://schemas.openxmlformats.org/officeDocument/2006/relationships/slide" Target="slides/slide91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113" Type="http://schemas.openxmlformats.org/officeDocument/2006/relationships/slide" Target="slides/slide109.xml"/><Relationship Id="rId118" Type="http://schemas.openxmlformats.org/officeDocument/2006/relationships/slide" Target="slides/slide114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slide" Target="slides/slide99.xml"/><Relationship Id="rId108" Type="http://schemas.openxmlformats.org/officeDocument/2006/relationships/slide" Target="slides/slide104.xml"/><Relationship Id="rId124" Type="http://schemas.openxmlformats.org/officeDocument/2006/relationships/theme" Target="theme/theme1.xml"/><Relationship Id="rId54" Type="http://schemas.openxmlformats.org/officeDocument/2006/relationships/slide" Target="slides/slide50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91" Type="http://schemas.openxmlformats.org/officeDocument/2006/relationships/slide" Target="slides/slide87.xml"/><Relationship Id="rId96" Type="http://schemas.openxmlformats.org/officeDocument/2006/relationships/slide" Target="slides/slide9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49" Type="http://schemas.openxmlformats.org/officeDocument/2006/relationships/slide" Target="slides/slide45.xml"/><Relationship Id="rId114" Type="http://schemas.openxmlformats.org/officeDocument/2006/relationships/slide" Target="slides/slide110.xml"/><Relationship Id="rId119" Type="http://schemas.openxmlformats.org/officeDocument/2006/relationships/slide" Target="slides/slide115.xml"/><Relationship Id="rId44" Type="http://schemas.openxmlformats.org/officeDocument/2006/relationships/slide" Target="slides/slide40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109" Type="http://schemas.openxmlformats.org/officeDocument/2006/relationships/slide" Target="slides/slide10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04" Type="http://schemas.openxmlformats.org/officeDocument/2006/relationships/slide" Target="slides/slide100.xml"/><Relationship Id="rId120" Type="http://schemas.openxmlformats.org/officeDocument/2006/relationships/slide" Target="slides/slide116.xml"/><Relationship Id="rId125" Type="http://schemas.openxmlformats.org/officeDocument/2006/relationships/tableStyles" Target="tableStyles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110" Type="http://schemas.openxmlformats.org/officeDocument/2006/relationships/slide" Target="slides/slide106.xml"/><Relationship Id="rId115" Type="http://schemas.openxmlformats.org/officeDocument/2006/relationships/slide" Target="slides/slide111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slide" Target="slides/slide10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121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Relationship Id="rId116" Type="http://schemas.openxmlformats.org/officeDocument/2006/relationships/slide" Target="slides/slide11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62" Type="http://schemas.openxmlformats.org/officeDocument/2006/relationships/slide" Target="slides/slide58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111" Type="http://schemas.openxmlformats.org/officeDocument/2006/relationships/slide" Target="slides/slide107.xml"/><Relationship Id="rId15" Type="http://schemas.openxmlformats.org/officeDocument/2006/relationships/slide" Target="slides/slide11.xml"/><Relationship Id="rId36" Type="http://schemas.openxmlformats.org/officeDocument/2006/relationships/slide" Target="slides/slide32.xml"/><Relationship Id="rId57" Type="http://schemas.openxmlformats.org/officeDocument/2006/relationships/slide" Target="slides/slide53.xml"/><Relationship Id="rId106" Type="http://schemas.openxmlformats.org/officeDocument/2006/relationships/slide" Target="slides/slide102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52" Type="http://schemas.openxmlformats.org/officeDocument/2006/relationships/slide" Target="slides/slide48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122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png>
</file>

<file path=ppt/media/image31.tiff>
</file>

<file path=ppt/media/image32.tiff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EDBA7A-E62C-1648-8A28-7341F1BA0F72}" type="datetimeFigureOut">
              <a:rPr lang="en-US" smtClean="0"/>
              <a:t>4/29/20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22A1F-C4BB-734A-92D8-FAD91A6B8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071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3458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1pPr>
            <a:lvl2pPr marL="730766" indent="-281064" defTabSz="913458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2pPr>
            <a:lvl3pPr marL="1124255" indent="-224851" defTabSz="913458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3pPr>
            <a:lvl4pPr marL="1573957" indent="-224851" defTabSz="913458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4pPr>
            <a:lvl5pPr marL="2023659" indent="-224851" defTabSz="913458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5pPr>
            <a:lvl6pPr marL="2473361" indent="-224851" defTabSz="91345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6pPr>
            <a:lvl7pPr marL="2923062" indent="-224851" defTabSz="91345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7pPr>
            <a:lvl8pPr marL="3372764" indent="-224851" defTabSz="91345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8pPr>
            <a:lvl9pPr marL="3822466" indent="-224851" defTabSz="91345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9pPr>
          </a:lstStyle>
          <a:p>
            <a:fld id="{9C064714-041C-364B-A8F0-00367BBBE443}" type="slidenum">
              <a:rPr lang="zh-CN" altLang="en-US" sz="1200">
                <a:solidFill>
                  <a:schemeClr val="tx1"/>
                </a:solidFill>
                <a:latin typeface="Times New Roman" charset="0"/>
                <a:ea typeface="SimSun" charset="0"/>
                <a:cs typeface="SimSun" charset="0"/>
              </a:rPr>
              <a:pPr/>
              <a:t>89</a:t>
            </a:fld>
            <a:endParaRPr lang="en-US" altLang="zh-CN" sz="1200">
              <a:solidFill>
                <a:schemeClr val="tx1"/>
              </a:solidFill>
              <a:latin typeface="Times New Roman" charset="0"/>
              <a:ea typeface="SimSun" charset="0"/>
              <a:cs typeface="SimSun" charset="0"/>
            </a:endParaRPr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6175" y="685800"/>
            <a:ext cx="4568825" cy="3427413"/>
          </a:xfrm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altLang="zh-CN">
              <a:latin typeface="Arial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2070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3458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1pPr>
            <a:lvl2pPr marL="730766" indent="-281064" defTabSz="913458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2pPr>
            <a:lvl3pPr marL="1124255" indent="-224851" defTabSz="913458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3pPr>
            <a:lvl4pPr marL="1573957" indent="-224851" defTabSz="913458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4pPr>
            <a:lvl5pPr marL="2023659" indent="-224851" defTabSz="913458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5pPr>
            <a:lvl6pPr marL="2473361" indent="-224851" defTabSz="91345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6pPr>
            <a:lvl7pPr marL="2923062" indent="-224851" defTabSz="91345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7pPr>
            <a:lvl8pPr marL="3372764" indent="-224851" defTabSz="91345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8pPr>
            <a:lvl9pPr marL="3822466" indent="-224851" defTabSz="91345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9pPr>
          </a:lstStyle>
          <a:p>
            <a:fld id="{9C064714-041C-364B-A8F0-00367BBBE443}" type="slidenum">
              <a:rPr lang="zh-CN" altLang="en-US" sz="1200">
                <a:solidFill>
                  <a:schemeClr val="tx1"/>
                </a:solidFill>
                <a:latin typeface="Times New Roman" charset="0"/>
                <a:ea typeface="SimSun" charset="0"/>
                <a:cs typeface="SimSun" charset="0"/>
              </a:rPr>
              <a:pPr/>
              <a:t>90</a:t>
            </a:fld>
            <a:endParaRPr lang="en-US" altLang="zh-CN" sz="1200">
              <a:solidFill>
                <a:schemeClr val="tx1"/>
              </a:solidFill>
              <a:latin typeface="Times New Roman" charset="0"/>
              <a:ea typeface="SimSun" charset="0"/>
              <a:cs typeface="SimSun" charset="0"/>
            </a:endParaRPr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6175" y="685800"/>
            <a:ext cx="4568825" cy="3427413"/>
          </a:xfrm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altLang="zh-CN">
              <a:latin typeface="Arial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8823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3458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1pPr>
            <a:lvl2pPr marL="730766" indent="-281064" defTabSz="913458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2pPr>
            <a:lvl3pPr marL="1124255" indent="-224851" defTabSz="913458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3pPr>
            <a:lvl4pPr marL="1573957" indent="-224851" defTabSz="913458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4pPr>
            <a:lvl5pPr marL="2023659" indent="-224851" defTabSz="913458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5pPr>
            <a:lvl6pPr marL="2473361" indent="-224851" defTabSz="91345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6pPr>
            <a:lvl7pPr marL="2923062" indent="-224851" defTabSz="91345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7pPr>
            <a:lvl8pPr marL="3372764" indent="-224851" defTabSz="91345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8pPr>
            <a:lvl9pPr marL="3822466" indent="-224851" defTabSz="913458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9pPr>
          </a:lstStyle>
          <a:p>
            <a:fld id="{9C064714-041C-364B-A8F0-00367BBBE443}" type="slidenum">
              <a:rPr lang="zh-CN" altLang="en-US" sz="1200">
                <a:solidFill>
                  <a:schemeClr val="tx1"/>
                </a:solidFill>
                <a:latin typeface="Times New Roman" charset="0"/>
                <a:ea typeface="SimSun" charset="0"/>
                <a:cs typeface="SimSun" charset="0"/>
              </a:rPr>
              <a:pPr/>
              <a:t>91</a:t>
            </a:fld>
            <a:endParaRPr lang="en-US" altLang="zh-CN" sz="1200">
              <a:solidFill>
                <a:schemeClr val="tx1"/>
              </a:solidFill>
              <a:latin typeface="Times New Roman" charset="0"/>
              <a:ea typeface="SimSun" charset="0"/>
              <a:cs typeface="SimSun" charset="0"/>
            </a:endParaRPr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6175" y="685800"/>
            <a:ext cx="4568825" cy="3427413"/>
          </a:xfrm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altLang="zh-CN">
              <a:latin typeface="Arial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756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9121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54" indent="0">
              <a:buNone/>
              <a:defRPr sz="2800"/>
            </a:lvl2pPr>
            <a:lvl3pPr marL="914306" indent="0">
              <a:buNone/>
              <a:defRPr sz="2400"/>
            </a:lvl3pPr>
            <a:lvl4pPr marL="1371460" indent="0">
              <a:buNone/>
              <a:defRPr sz="2000"/>
            </a:lvl4pPr>
            <a:lvl5pPr marL="1828613" indent="0">
              <a:buNone/>
              <a:defRPr sz="2000"/>
            </a:lvl5pPr>
            <a:lvl6pPr marL="2285766" indent="0">
              <a:buNone/>
              <a:defRPr sz="2000"/>
            </a:lvl6pPr>
            <a:lvl7pPr marL="2742920" indent="0">
              <a:buNone/>
              <a:defRPr sz="2000"/>
            </a:lvl7pPr>
            <a:lvl8pPr marL="3200072" indent="0">
              <a:buNone/>
              <a:defRPr sz="2000"/>
            </a:lvl8pPr>
            <a:lvl9pPr marL="3657226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lang="nl-NL" noProof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54" indent="0">
              <a:buNone/>
              <a:defRPr sz="1200"/>
            </a:lvl2pPr>
            <a:lvl3pPr marL="914306" indent="0">
              <a:buNone/>
              <a:defRPr sz="1000"/>
            </a:lvl3pPr>
            <a:lvl4pPr marL="1371460" indent="0">
              <a:buNone/>
              <a:defRPr sz="900"/>
            </a:lvl4pPr>
            <a:lvl5pPr marL="1828613" indent="0">
              <a:buNone/>
              <a:defRPr sz="900"/>
            </a:lvl5pPr>
            <a:lvl6pPr marL="2285766" indent="0">
              <a:buNone/>
              <a:defRPr sz="900"/>
            </a:lvl6pPr>
            <a:lvl7pPr marL="2742920" indent="0">
              <a:buNone/>
              <a:defRPr sz="900"/>
            </a:lvl7pPr>
            <a:lvl8pPr marL="3200072" indent="0">
              <a:buNone/>
              <a:defRPr sz="900"/>
            </a:lvl8pPr>
            <a:lvl9pPr marL="365722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52009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96825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288088" y="457200"/>
            <a:ext cx="1789112" cy="48783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917575" y="457200"/>
            <a:ext cx="5218113" cy="48783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388046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575" y="457200"/>
            <a:ext cx="7159625" cy="1066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25513" y="1828800"/>
            <a:ext cx="3492500" cy="3506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570414" y="1828800"/>
            <a:ext cx="3494087" cy="1676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0414" y="3657600"/>
            <a:ext cx="3494087" cy="1677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705190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  <a:prstGeom prst="rect">
            <a:avLst/>
          </a:prstGeom>
        </p:spPr>
        <p:txBody>
          <a:bodyPr lIns="64281" tIns="32140" rIns="64281" bIns="321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0"/>
            <a:ext cx="6400354" cy="1752451"/>
          </a:xfrm>
          <a:prstGeom prst="rect">
            <a:avLst/>
          </a:prstGeom>
        </p:spPr>
        <p:txBody>
          <a:bodyPr lIns="64281" tIns="32140" rIns="64281" bIns="32140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214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428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642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856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607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9284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249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5712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648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78" y="6356824"/>
            <a:ext cx="2895451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75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fld id="{ADED7596-BE9B-B345-A100-A6456C781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7814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lIns="64281" tIns="32140" rIns="64281" bIns="321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50"/>
            <a:ext cx="8228707" cy="4525119"/>
          </a:xfrm>
          <a:prstGeom prst="rect">
            <a:avLst/>
          </a:prstGeom>
        </p:spPr>
        <p:txBody>
          <a:bodyPr lIns="64281" tIns="32140" rIns="64281" bIns="321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648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78" y="6356824"/>
            <a:ext cx="2895451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75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fld id="{ADED7596-BE9B-B345-A100-A6456C781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9027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  <a:prstGeom prst="rect">
            <a:avLst/>
          </a:prstGeom>
        </p:spPr>
        <p:txBody>
          <a:bodyPr lIns="64281" tIns="32140" rIns="64281" bIns="32140" anchor="t"/>
          <a:lstStyle>
            <a:lvl1pPr algn="l">
              <a:defRPr sz="28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lIns="64281" tIns="32140" rIns="64281" bIns="32140" anchor="b"/>
          <a:lstStyle>
            <a:lvl1pPr marL="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321407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2pPr>
            <a:lvl3pPr marL="642816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3pPr>
            <a:lvl4pPr marL="964224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4pPr>
            <a:lvl5pPr marL="1285631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5pPr>
            <a:lvl6pPr marL="1607041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6pPr>
            <a:lvl7pPr marL="1928447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7pPr>
            <a:lvl8pPr marL="2249856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8pPr>
            <a:lvl9pPr marL="2571264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648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78" y="6356824"/>
            <a:ext cx="2895451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75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fld id="{ADED7596-BE9B-B345-A100-A6456C781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4495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lIns="64281" tIns="32140" rIns="64281" bIns="321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50"/>
            <a:ext cx="4060775" cy="4525119"/>
          </a:xfrm>
          <a:prstGeom prst="rect">
            <a:avLst/>
          </a:prstGeom>
        </p:spPr>
        <p:txBody>
          <a:bodyPr lIns="64281" tIns="32140" rIns="64281" bIns="32140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50"/>
            <a:ext cx="4060775" cy="4525119"/>
          </a:xfrm>
          <a:prstGeom prst="rect">
            <a:avLst/>
          </a:prstGeom>
        </p:spPr>
        <p:txBody>
          <a:bodyPr lIns="64281" tIns="32140" rIns="64281" bIns="32140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648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78" y="6356824"/>
            <a:ext cx="2895451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75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fld id="{ADED7596-BE9B-B345-A100-A6456C781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3845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lIns="64281" tIns="32140" rIns="64281" bIns="32140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lIns="64281" tIns="32140" rIns="64281" bIns="32140" anchor="b"/>
          <a:lstStyle>
            <a:lvl1pPr marL="0" indent="0">
              <a:buNone/>
              <a:defRPr sz="1700" b="1"/>
            </a:lvl1pPr>
            <a:lvl2pPr marL="321407" indent="0">
              <a:buNone/>
              <a:defRPr sz="1400" b="1"/>
            </a:lvl2pPr>
            <a:lvl3pPr marL="642816" indent="0">
              <a:buNone/>
              <a:defRPr sz="1300" b="1"/>
            </a:lvl3pPr>
            <a:lvl4pPr marL="964224" indent="0">
              <a:buNone/>
              <a:defRPr sz="1100" b="1"/>
            </a:lvl4pPr>
            <a:lvl5pPr marL="1285631" indent="0">
              <a:buNone/>
              <a:defRPr sz="1100" b="1"/>
            </a:lvl5pPr>
            <a:lvl6pPr marL="1607041" indent="0">
              <a:buNone/>
              <a:defRPr sz="1100" b="1"/>
            </a:lvl6pPr>
            <a:lvl7pPr marL="1928447" indent="0">
              <a:buNone/>
              <a:defRPr sz="1100" b="1"/>
            </a:lvl7pPr>
            <a:lvl8pPr marL="2249856" indent="0">
              <a:buNone/>
              <a:defRPr sz="1100" b="1"/>
            </a:lvl8pPr>
            <a:lvl9pPr marL="2571264" indent="0">
              <a:buNone/>
              <a:defRPr sz="1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lIns="64281" tIns="32140" rIns="64281" bIns="32140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lIns="64281" tIns="32140" rIns="64281" bIns="32140" anchor="b"/>
          <a:lstStyle>
            <a:lvl1pPr marL="0" indent="0">
              <a:buNone/>
              <a:defRPr sz="1700" b="1"/>
            </a:lvl1pPr>
            <a:lvl2pPr marL="321407" indent="0">
              <a:buNone/>
              <a:defRPr sz="1400" b="1"/>
            </a:lvl2pPr>
            <a:lvl3pPr marL="642816" indent="0">
              <a:buNone/>
              <a:defRPr sz="1300" b="1"/>
            </a:lvl3pPr>
            <a:lvl4pPr marL="964224" indent="0">
              <a:buNone/>
              <a:defRPr sz="1100" b="1"/>
            </a:lvl4pPr>
            <a:lvl5pPr marL="1285631" indent="0">
              <a:buNone/>
              <a:defRPr sz="1100" b="1"/>
            </a:lvl5pPr>
            <a:lvl6pPr marL="1607041" indent="0">
              <a:buNone/>
              <a:defRPr sz="1100" b="1"/>
            </a:lvl6pPr>
            <a:lvl7pPr marL="1928447" indent="0">
              <a:buNone/>
              <a:defRPr sz="1100" b="1"/>
            </a:lvl7pPr>
            <a:lvl8pPr marL="2249856" indent="0">
              <a:buNone/>
              <a:defRPr sz="1100" b="1"/>
            </a:lvl8pPr>
            <a:lvl9pPr marL="2571264" indent="0">
              <a:buNone/>
              <a:defRPr sz="1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lIns="64281" tIns="32140" rIns="64281" bIns="32140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648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78" y="6356824"/>
            <a:ext cx="2895451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75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fld id="{ADED7596-BE9B-B345-A100-A6456C781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6358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lIns="64281" tIns="32140" rIns="64281" bIns="321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648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78" y="6356824"/>
            <a:ext cx="2895451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75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fld id="{ADED7596-BE9B-B345-A100-A6456C781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974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-136648" y="-165774"/>
            <a:ext cx="9569188" cy="713891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4281" tIns="32140" rIns="64281" bIns="32140" numCol="1" spcCol="0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4281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7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pic>
        <p:nvPicPr>
          <p:cNvPr id="5" name="Picture 3" descr="TU_P5#whit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1" y="6061793"/>
            <a:ext cx="1351373" cy="832445"/>
          </a:xfrm>
          <a:prstGeom prst="rect">
            <a:avLst/>
          </a:prstGeom>
        </p:spPr>
      </p:pic>
      <p:pic>
        <p:nvPicPr>
          <p:cNvPr id="7" name="Picture 6" descr="TU_P4~black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3" y="6061442"/>
            <a:ext cx="1349146" cy="831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7443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648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78" y="6356824"/>
            <a:ext cx="2895451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75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fld id="{ADED7596-BE9B-B345-A100-A6456C781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0330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0" y="273476"/>
            <a:ext cx="3008189" cy="1161975"/>
          </a:xfrm>
          <a:prstGeom prst="rect">
            <a:avLst/>
          </a:prstGeom>
        </p:spPr>
        <p:txBody>
          <a:bodyPr lIns="64281" tIns="32140" rIns="64281" bIns="32140" anchor="b"/>
          <a:lstStyle>
            <a:lvl1pPr algn="l">
              <a:defRPr sz="14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lIns="64281" tIns="32140" rIns="64281" bIns="32140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0" y="1435448"/>
            <a:ext cx="3008189" cy="4690318"/>
          </a:xfrm>
          <a:prstGeom prst="rect">
            <a:avLst/>
          </a:prstGeom>
        </p:spPr>
        <p:txBody>
          <a:bodyPr lIns="64281" tIns="32140" rIns="64281" bIns="32140"/>
          <a:lstStyle>
            <a:lvl1pPr marL="0" indent="0">
              <a:buNone/>
              <a:defRPr sz="1000"/>
            </a:lvl1pPr>
            <a:lvl2pPr marL="321407" indent="0">
              <a:buNone/>
              <a:defRPr sz="800"/>
            </a:lvl2pPr>
            <a:lvl3pPr marL="642816" indent="0">
              <a:buNone/>
              <a:defRPr sz="700"/>
            </a:lvl3pPr>
            <a:lvl4pPr marL="964224" indent="0">
              <a:buNone/>
              <a:defRPr sz="600"/>
            </a:lvl4pPr>
            <a:lvl5pPr marL="1285631" indent="0">
              <a:buNone/>
              <a:defRPr sz="600"/>
            </a:lvl5pPr>
            <a:lvl6pPr marL="1607041" indent="0">
              <a:buNone/>
              <a:defRPr sz="600"/>
            </a:lvl6pPr>
            <a:lvl7pPr marL="1928447" indent="0">
              <a:buNone/>
              <a:defRPr sz="600"/>
            </a:lvl7pPr>
            <a:lvl8pPr marL="2249856" indent="0">
              <a:buNone/>
              <a:defRPr sz="600"/>
            </a:lvl8pPr>
            <a:lvl9pPr marL="2571264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648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78" y="6356824"/>
            <a:ext cx="2895451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75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fld id="{ADED7596-BE9B-B345-A100-A6456C781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9930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38" y="4800824"/>
            <a:ext cx="5486177" cy="567035"/>
          </a:xfrm>
          <a:prstGeom prst="rect">
            <a:avLst/>
          </a:prstGeom>
        </p:spPr>
        <p:txBody>
          <a:bodyPr lIns="64281" tIns="32140" rIns="64281" bIns="32140" anchor="b"/>
          <a:lstStyle>
            <a:lvl1pPr algn="l">
              <a:defRPr sz="14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38" y="612800"/>
            <a:ext cx="5486177" cy="4114354"/>
          </a:xfrm>
          <a:prstGeom prst="rect">
            <a:avLst/>
          </a:prstGeom>
        </p:spPr>
        <p:txBody>
          <a:bodyPr lIns="64281" tIns="32140" rIns="64281" bIns="32140"/>
          <a:lstStyle>
            <a:lvl1pPr marL="0" indent="0">
              <a:buNone/>
              <a:defRPr sz="2200"/>
            </a:lvl1pPr>
            <a:lvl2pPr marL="321407" indent="0">
              <a:buNone/>
              <a:defRPr sz="2000"/>
            </a:lvl2pPr>
            <a:lvl3pPr marL="642816" indent="0">
              <a:buNone/>
              <a:defRPr sz="1700"/>
            </a:lvl3pPr>
            <a:lvl4pPr marL="964224" indent="0">
              <a:buNone/>
              <a:defRPr sz="1400"/>
            </a:lvl4pPr>
            <a:lvl5pPr marL="1285631" indent="0">
              <a:buNone/>
              <a:defRPr sz="1400"/>
            </a:lvl5pPr>
            <a:lvl6pPr marL="1607041" indent="0">
              <a:buNone/>
              <a:defRPr sz="1400"/>
            </a:lvl6pPr>
            <a:lvl7pPr marL="1928447" indent="0">
              <a:buNone/>
              <a:defRPr sz="1400"/>
            </a:lvl7pPr>
            <a:lvl8pPr marL="2249856" indent="0">
              <a:buNone/>
              <a:defRPr sz="1400"/>
            </a:lvl8pPr>
            <a:lvl9pPr marL="2571264" indent="0">
              <a:buNone/>
              <a:defRPr sz="14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38" y="5367860"/>
            <a:ext cx="5486177" cy="804788"/>
          </a:xfrm>
          <a:prstGeom prst="rect">
            <a:avLst/>
          </a:prstGeom>
        </p:spPr>
        <p:txBody>
          <a:bodyPr lIns="64281" tIns="32140" rIns="64281" bIns="32140"/>
          <a:lstStyle>
            <a:lvl1pPr marL="0" indent="0">
              <a:buNone/>
              <a:defRPr sz="1000"/>
            </a:lvl1pPr>
            <a:lvl2pPr marL="321407" indent="0">
              <a:buNone/>
              <a:defRPr sz="800"/>
            </a:lvl2pPr>
            <a:lvl3pPr marL="642816" indent="0">
              <a:buNone/>
              <a:defRPr sz="700"/>
            </a:lvl3pPr>
            <a:lvl4pPr marL="964224" indent="0">
              <a:buNone/>
              <a:defRPr sz="600"/>
            </a:lvl4pPr>
            <a:lvl5pPr marL="1285631" indent="0">
              <a:buNone/>
              <a:defRPr sz="600"/>
            </a:lvl5pPr>
            <a:lvl6pPr marL="1607041" indent="0">
              <a:buNone/>
              <a:defRPr sz="600"/>
            </a:lvl6pPr>
            <a:lvl7pPr marL="1928447" indent="0">
              <a:buNone/>
              <a:defRPr sz="600"/>
            </a:lvl7pPr>
            <a:lvl8pPr marL="2249856" indent="0">
              <a:buNone/>
              <a:defRPr sz="600"/>
            </a:lvl8pPr>
            <a:lvl9pPr marL="2571264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648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78" y="6356824"/>
            <a:ext cx="2895451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75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fld id="{ADED7596-BE9B-B345-A100-A6456C781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80430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lIns="64281" tIns="32140" rIns="64281" bIns="321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50"/>
            <a:ext cx="8228707" cy="4525119"/>
          </a:xfrm>
          <a:prstGeom prst="rect">
            <a:avLst/>
          </a:prstGeom>
        </p:spPr>
        <p:txBody>
          <a:bodyPr vert="eaVert" lIns="64281" tIns="32140" rIns="64281" bIns="321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648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78" y="6356824"/>
            <a:ext cx="2895451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75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fld id="{ADED7596-BE9B-B345-A100-A6456C781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7849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177" y="274588"/>
            <a:ext cx="2057176" cy="5851178"/>
          </a:xfrm>
          <a:prstGeom prst="rect">
            <a:avLst/>
          </a:prstGeom>
        </p:spPr>
        <p:txBody>
          <a:bodyPr vert="eaVert" lIns="64281" tIns="32140" rIns="64281" bIns="321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274588"/>
            <a:ext cx="6064374" cy="5851178"/>
          </a:xfrm>
          <a:prstGeom prst="rect">
            <a:avLst/>
          </a:prstGeom>
        </p:spPr>
        <p:txBody>
          <a:bodyPr vert="eaVert" lIns="64281" tIns="32140" rIns="64281" bIns="321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648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78" y="6356824"/>
            <a:ext cx="2895451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75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fld id="{ADED7596-BE9B-B345-A100-A6456C781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1145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3"/>
            <a:ext cx="6400354" cy="1752451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213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427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640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854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6067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9281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2495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5708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E6A29-6E4E-BD4D-9226-8297F0DB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38836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E6A29-6E4E-BD4D-9226-8297F0DB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75920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321357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2pPr>
            <a:lvl3pPr marL="642717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3pPr>
            <a:lvl4pPr marL="964075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4pPr>
            <a:lvl5pPr marL="1285434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5pPr>
            <a:lvl6pPr marL="1606794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6pPr>
            <a:lvl7pPr marL="1928151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7pPr>
            <a:lvl8pPr marL="2249511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8pPr>
            <a:lvl9pPr marL="257087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E6A29-6E4E-BD4D-9226-8297F0DB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38965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53"/>
            <a:ext cx="4060775" cy="4525119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53"/>
            <a:ext cx="4060775" cy="4525119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E6A29-6E4E-BD4D-9226-8297F0DB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45300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357" indent="0">
              <a:buNone/>
              <a:defRPr sz="1400" b="1"/>
            </a:lvl2pPr>
            <a:lvl3pPr marL="642717" indent="0">
              <a:buNone/>
              <a:defRPr sz="1300" b="1"/>
            </a:lvl3pPr>
            <a:lvl4pPr marL="964075" indent="0">
              <a:buNone/>
              <a:defRPr sz="1100" b="1"/>
            </a:lvl4pPr>
            <a:lvl5pPr marL="1285434" indent="0">
              <a:buNone/>
              <a:defRPr sz="1100" b="1"/>
            </a:lvl5pPr>
            <a:lvl6pPr marL="1606794" indent="0">
              <a:buNone/>
              <a:defRPr sz="1100" b="1"/>
            </a:lvl6pPr>
            <a:lvl7pPr marL="1928151" indent="0">
              <a:buNone/>
              <a:defRPr sz="1100" b="1"/>
            </a:lvl7pPr>
            <a:lvl8pPr marL="2249511" indent="0">
              <a:buNone/>
              <a:defRPr sz="1100" b="1"/>
            </a:lvl8pPr>
            <a:lvl9pPr marL="2570870" indent="0">
              <a:buNone/>
              <a:defRPr sz="1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357" indent="0">
              <a:buNone/>
              <a:defRPr sz="1400" b="1"/>
            </a:lvl2pPr>
            <a:lvl3pPr marL="642717" indent="0">
              <a:buNone/>
              <a:defRPr sz="1300" b="1"/>
            </a:lvl3pPr>
            <a:lvl4pPr marL="964075" indent="0">
              <a:buNone/>
              <a:defRPr sz="1100" b="1"/>
            </a:lvl4pPr>
            <a:lvl5pPr marL="1285434" indent="0">
              <a:buNone/>
              <a:defRPr sz="1100" b="1"/>
            </a:lvl5pPr>
            <a:lvl6pPr marL="1606794" indent="0">
              <a:buNone/>
              <a:defRPr sz="1100" b="1"/>
            </a:lvl6pPr>
            <a:lvl7pPr marL="1928151" indent="0">
              <a:buNone/>
              <a:defRPr sz="1100" b="1"/>
            </a:lvl7pPr>
            <a:lvl8pPr marL="2249511" indent="0">
              <a:buNone/>
              <a:defRPr sz="1100" b="1"/>
            </a:lvl8pPr>
            <a:lvl9pPr marL="2570870" indent="0">
              <a:buNone/>
              <a:defRPr sz="1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E6A29-6E4E-BD4D-9226-8297F0DB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994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D8D4DA-2979-A045-9EEE-504B33A5D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75" y="6356824"/>
            <a:ext cx="2133079" cy="365001"/>
          </a:xfrm>
          <a:prstGeom prst="rect">
            <a:avLst/>
          </a:prstGeom>
        </p:spPr>
        <p:txBody>
          <a:bodyPr lIns="64281" tIns="32140" rIns="64281" bIns="32140"/>
          <a:lstStyle/>
          <a:p>
            <a:fld id="{ADED7596-BE9B-B345-A100-A6456C781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21744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E6A29-6E4E-BD4D-9226-8297F0DB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837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E6A29-6E4E-BD4D-9226-8297F0DB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61729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3" y="273479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3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357" indent="0">
              <a:buNone/>
              <a:defRPr sz="800"/>
            </a:lvl2pPr>
            <a:lvl3pPr marL="642717" indent="0">
              <a:buNone/>
              <a:defRPr sz="700"/>
            </a:lvl3pPr>
            <a:lvl4pPr marL="964075" indent="0">
              <a:buNone/>
              <a:defRPr sz="600"/>
            </a:lvl4pPr>
            <a:lvl5pPr marL="1285434" indent="0">
              <a:buNone/>
              <a:defRPr sz="600"/>
            </a:lvl5pPr>
            <a:lvl6pPr marL="1606794" indent="0">
              <a:buNone/>
              <a:defRPr sz="600"/>
            </a:lvl6pPr>
            <a:lvl7pPr marL="1928151" indent="0">
              <a:buNone/>
              <a:defRPr sz="600"/>
            </a:lvl7pPr>
            <a:lvl8pPr marL="2249511" indent="0">
              <a:buNone/>
              <a:defRPr sz="600"/>
            </a:lvl8pPr>
            <a:lvl9pPr marL="257087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E6A29-6E4E-BD4D-9226-8297F0DB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08303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1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1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357" indent="0">
              <a:buNone/>
              <a:defRPr sz="2000"/>
            </a:lvl2pPr>
            <a:lvl3pPr marL="642717" indent="0">
              <a:buNone/>
              <a:defRPr sz="1700"/>
            </a:lvl3pPr>
            <a:lvl4pPr marL="964075" indent="0">
              <a:buNone/>
              <a:defRPr sz="1400"/>
            </a:lvl4pPr>
            <a:lvl5pPr marL="1285434" indent="0">
              <a:buNone/>
              <a:defRPr sz="1400"/>
            </a:lvl5pPr>
            <a:lvl6pPr marL="1606794" indent="0">
              <a:buNone/>
              <a:defRPr sz="1400"/>
            </a:lvl6pPr>
            <a:lvl7pPr marL="1928151" indent="0">
              <a:buNone/>
              <a:defRPr sz="1400"/>
            </a:lvl7pPr>
            <a:lvl8pPr marL="2249511" indent="0">
              <a:buNone/>
              <a:defRPr sz="1400"/>
            </a:lvl8pPr>
            <a:lvl9pPr marL="2570870" indent="0">
              <a:buNone/>
              <a:defRPr sz="14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1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357" indent="0">
              <a:buNone/>
              <a:defRPr sz="800"/>
            </a:lvl2pPr>
            <a:lvl3pPr marL="642717" indent="0">
              <a:buNone/>
              <a:defRPr sz="700"/>
            </a:lvl3pPr>
            <a:lvl4pPr marL="964075" indent="0">
              <a:buNone/>
              <a:defRPr sz="600"/>
            </a:lvl4pPr>
            <a:lvl5pPr marL="1285434" indent="0">
              <a:buNone/>
              <a:defRPr sz="600"/>
            </a:lvl5pPr>
            <a:lvl6pPr marL="1606794" indent="0">
              <a:buNone/>
              <a:defRPr sz="600"/>
            </a:lvl6pPr>
            <a:lvl7pPr marL="1928151" indent="0">
              <a:buNone/>
              <a:defRPr sz="600"/>
            </a:lvl7pPr>
            <a:lvl8pPr marL="2249511" indent="0">
              <a:buNone/>
              <a:defRPr sz="600"/>
            </a:lvl8pPr>
            <a:lvl9pPr marL="257087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E6A29-6E4E-BD4D-9226-8297F0DB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90502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E6A29-6E4E-BD4D-9226-8297F0DB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58745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177" y="274588"/>
            <a:ext cx="2057176" cy="585117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274588"/>
            <a:ext cx="6064374" cy="585117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E6A29-6E4E-BD4D-9226-8297F0DB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59282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el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961E403-3691-0A4E-97B5-CE61FF1AAB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8E4BC9B-E5E2-3A4E-9E17-D11DCEF33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45083" y="5863810"/>
            <a:ext cx="496749" cy="365001"/>
          </a:xfrm>
          <a:prstGeom prst="rect">
            <a:avLst/>
          </a:prstGeom>
        </p:spPr>
        <p:txBody>
          <a:bodyPr lIns="64281" tIns="32140" rIns="64281" bIns="3214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DED7596-BE9B-B345-A100-A6456C7812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06755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di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TU_P5#whit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1" y="6061793"/>
            <a:ext cx="1351373" cy="832445"/>
          </a:xfrm>
          <a:prstGeom prst="rect">
            <a:avLst/>
          </a:prstGeom>
        </p:spPr>
      </p:pic>
      <p:pic>
        <p:nvPicPr>
          <p:cNvPr id="7" name="Picture 6" descr="TU_P4~black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3" y="6061442"/>
            <a:ext cx="1349146" cy="831073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AC485CA-D0E9-6D40-BFD1-8489ACEADAF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2D60D8B-7A19-AF48-9DC9-B5F7348544E8}"/>
              </a:ext>
            </a:extLst>
          </p:cNvPr>
          <p:cNvSpPr txBox="1">
            <a:spLocks/>
          </p:cNvSpPr>
          <p:nvPr/>
        </p:nvSpPr>
        <p:spPr>
          <a:xfrm>
            <a:off x="445083" y="5863810"/>
            <a:ext cx="496749" cy="365001"/>
          </a:xfrm>
          <a:prstGeom prst="rect">
            <a:avLst/>
          </a:prstGeom>
        </p:spPr>
        <p:txBody>
          <a:bodyPr lIns="64281" tIns="32140" rIns="64281" bIns="32140"/>
          <a:lstStyle>
            <a:defPPr>
              <a:defRPr lang="en-US"/>
            </a:defPPr>
            <a:lvl1pPr marL="0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54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06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60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13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766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20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72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226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ED7596-BE9B-B345-A100-A6456C7812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092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6FE759-3996-674B-9ED3-1EF13BB471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AF5EE6-563C-FF4A-B23E-185BEDDC809B}"/>
              </a:ext>
            </a:extLst>
          </p:cNvPr>
          <p:cNvSpPr txBox="1">
            <a:spLocks/>
          </p:cNvSpPr>
          <p:nvPr/>
        </p:nvSpPr>
        <p:spPr>
          <a:xfrm>
            <a:off x="445083" y="5863810"/>
            <a:ext cx="496749" cy="365001"/>
          </a:xfrm>
          <a:prstGeom prst="rect">
            <a:avLst/>
          </a:prstGeom>
        </p:spPr>
        <p:txBody>
          <a:bodyPr lIns="64281" tIns="32140" rIns="64281" bIns="32140"/>
          <a:lstStyle>
            <a:defPPr>
              <a:defRPr lang="en-US"/>
            </a:defPPr>
            <a:lvl1pPr marL="0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54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06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60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13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766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20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72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226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ED7596-BE9B-B345-A100-A6456C781214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12060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64284" tIns="32142" rIns="64284" bIns="32142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64284" tIns="32142" rIns="64284" bIns="32142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21957-6119-8C40-8229-681E72DF2301}"/>
              </a:ext>
            </a:extLst>
          </p:cNvPr>
          <p:cNvSpPr txBox="1">
            <a:spLocks/>
          </p:cNvSpPr>
          <p:nvPr/>
        </p:nvSpPr>
        <p:spPr>
          <a:xfrm>
            <a:off x="445083" y="5863810"/>
            <a:ext cx="496749" cy="365001"/>
          </a:xfrm>
          <a:prstGeom prst="rect">
            <a:avLst/>
          </a:prstGeom>
        </p:spPr>
        <p:txBody>
          <a:bodyPr lIns="64281" tIns="32140" rIns="64281" bIns="32140"/>
          <a:lstStyle>
            <a:defPPr>
              <a:defRPr lang="en-US"/>
            </a:defPPr>
            <a:lvl1pPr marL="0" algn="l" defTabSz="457154" rtl="0" eaLnBrk="1" latinLnBrk="0" hangingPunct="1"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54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06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60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13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766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20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72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226" algn="l" defTabSz="4571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ED7596-BE9B-B345-A100-A6456C7812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096040"/>
      </p:ext>
    </p:extLst>
  </p:cSld>
  <p:clrMapOvr>
    <a:masterClrMapping/>
  </p:clrMapOvr>
  <p:transition spd="med"/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5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54" indent="0">
              <a:buNone/>
              <a:defRPr sz="1800"/>
            </a:lvl2pPr>
            <a:lvl3pPr marL="914306" indent="0">
              <a:buNone/>
              <a:defRPr sz="1600"/>
            </a:lvl3pPr>
            <a:lvl4pPr marL="1371460" indent="0">
              <a:buNone/>
              <a:defRPr sz="1400"/>
            </a:lvl4pPr>
            <a:lvl5pPr marL="1828613" indent="0">
              <a:buNone/>
              <a:defRPr sz="1400"/>
            </a:lvl5pPr>
            <a:lvl6pPr marL="2285766" indent="0">
              <a:buNone/>
              <a:defRPr sz="1400"/>
            </a:lvl6pPr>
            <a:lvl7pPr marL="2742920" indent="0">
              <a:buNone/>
              <a:defRPr sz="1400"/>
            </a:lvl7pPr>
            <a:lvl8pPr marL="3200072" indent="0">
              <a:buNone/>
              <a:defRPr sz="1400"/>
            </a:lvl8pPr>
            <a:lvl9pPr marL="3657226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55723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925513" y="1828800"/>
            <a:ext cx="3492500" cy="35067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0414" y="1828800"/>
            <a:ext cx="3494087" cy="35067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89278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54" indent="0">
              <a:buNone/>
              <a:defRPr sz="2000" b="1"/>
            </a:lvl2pPr>
            <a:lvl3pPr marL="914306" indent="0">
              <a:buNone/>
              <a:defRPr sz="1800" b="1"/>
            </a:lvl3pPr>
            <a:lvl4pPr marL="1371460" indent="0">
              <a:buNone/>
              <a:defRPr sz="1600" b="1"/>
            </a:lvl4pPr>
            <a:lvl5pPr marL="1828613" indent="0">
              <a:buNone/>
              <a:defRPr sz="1600" b="1"/>
            </a:lvl5pPr>
            <a:lvl6pPr marL="2285766" indent="0">
              <a:buNone/>
              <a:defRPr sz="1600" b="1"/>
            </a:lvl6pPr>
            <a:lvl7pPr marL="2742920" indent="0">
              <a:buNone/>
              <a:defRPr sz="1600" b="1"/>
            </a:lvl7pPr>
            <a:lvl8pPr marL="3200072" indent="0">
              <a:buNone/>
              <a:defRPr sz="1600" b="1"/>
            </a:lvl8pPr>
            <a:lvl9pPr marL="365722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54" indent="0">
              <a:buNone/>
              <a:defRPr sz="2000" b="1"/>
            </a:lvl2pPr>
            <a:lvl3pPr marL="914306" indent="0">
              <a:buNone/>
              <a:defRPr sz="1800" b="1"/>
            </a:lvl3pPr>
            <a:lvl4pPr marL="1371460" indent="0">
              <a:buNone/>
              <a:defRPr sz="1600" b="1"/>
            </a:lvl4pPr>
            <a:lvl5pPr marL="1828613" indent="0">
              <a:buNone/>
              <a:defRPr sz="1600" b="1"/>
            </a:lvl5pPr>
            <a:lvl6pPr marL="2285766" indent="0">
              <a:buNone/>
              <a:defRPr sz="1600" b="1"/>
            </a:lvl6pPr>
            <a:lvl7pPr marL="2742920" indent="0">
              <a:buNone/>
              <a:defRPr sz="1600" b="1"/>
            </a:lvl7pPr>
            <a:lvl8pPr marL="3200072" indent="0">
              <a:buNone/>
              <a:defRPr sz="1600" b="1"/>
            </a:lvl8pPr>
            <a:lvl9pPr marL="365722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83851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38251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687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2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54" indent="0">
              <a:buNone/>
              <a:defRPr sz="1200"/>
            </a:lvl2pPr>
            <a:lvl3pPr marL="914306" indent="0">
              <a:buNone/>
              <a:defRPr sz="1000"/>
            </a:lvl3pPr>
            <a:lvl4pPr marL="1371460" indent="0">
              <a:buNone/>
              <a:defRPr sz="900"/>
            </a:lvl4pPr>
            <a:lvl5pPr marL="1828613" indent="0">
              <a:buNone/>
              <a:defRPr sz="900"/>
            </a:lvl5pPr>
            <a:lvl6pPr marL="2285766" indent="0">
              <a:buNone/>
              <a:defRPr sz="900"/>
            </a:lvl6pPr>
            <a:lvl7pPr marL="2742920" indent="0">
              <a:buNone/>
              <a:defRPr sz="900"/>
            </a:lvl7pPr>
            <a:lvl8pPr marL="3200072" indent="0">
              <a:buNone/>
              <a:defRPr sz="900"/>
            </a:lvl8pPr>
            <a:lvl9pPr marL="365722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34480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2.emf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1.emf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1635424" y="340533"/>
            <a:ext cx="7037657" cy="1063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35424" y="1656930"/>
            <a:ext cx="7037657" cy="48099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3" name="Rectangle 28"/>
          <p:cNvSpPr>
            <a:spLocks noChangeArrowheads="1"/>
          </p:cNvSpPr>
          <p:nvPr/>
        </p:nvSpPr>
        <p:spPr bwMode="auto">
          <a:xfrm>
            <a:off x="0" y="10"/>
            <a:ext cx="1432902" cy="6857991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64286" tIns="32144" rIns="64286" bIns="32144" anchor="ctr"/>
          <a:lstStyle/>
          <a:p>
            <a:pPr algn="r"/>
            <a:endParaRPr lang="nl-NL" sz="1500">
              <a:solidFill>
                <a:srgbClr val="00A6D6"/>
              </a:solidFill>
              <a:latin typeface="Tahoma" pitchFamily="34" charset="0"/>
            </a:endParaRPr>
          </a:p>
        </p:txBody>
      </p:sp>
      <p:pic>
        <p:nvPicPr>
          <p:cNvPr id="14" name="Picture 3" descr="TU_P5#white.eps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8" y="6061793"/>
            <a:ext cx="1351373" cy="83244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lvl1pPr marL="856060" indent="-856060" algn="l" rtl="0" eaLnBrk="1" fontAlgn="base" hangingPunct="1">
        <a:spcBef>
          <a:spcPct val="0"/>
        </a:spcBef>
        <a:spcAft>
          <a:spcPct val="0"/>
        </a:spcAft>
        <a:defRPr sz="3100">
          <a:solidFill>
            <a:srgbClr val="00A6D6"/>
          </a:solidFill>
          <a:latin typeface="Arial"/>
          <a:ea typeface="MS PGothic" pitchFamily="34" charset="-128"/>
          <a:cs typeface="Arial"/>
        </a:defRPr>
      </a:lvl1pPr>
      <a:lvl2pPr marL="856060" indent="-85606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MS PGothic" pitchFamily="34" charset="-128"/>
          <a:cs typeface="MS PGothic" charset="0"/>
        </a:defRPr>
      </a:lvl2pPr>
      <a:lvl3pPr marL="856060" indent="-85606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MS PGothic" pitchFamily="34" charset="-128"/>
          <a:cs typeface="MS PGothic" charset="0"/>
        </a:defRPr>
      </a:lvl3pPr>
      <a:lvl4pPr marL="856060" indent="-85606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MS PGothic" pitchFamily="34" charset="-128"/>
          <a:cs typeface="MS PGothic" charset="0"/>
        </a:defRPr>
      </a:lvl4pPr>
      <a:lvl5pPr marL="856060" indent="-85606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MS PGothic" pitchFamily="34" charset="-128"/>
          <a:cs typeface="MS PGothic" charset="0"/>
        </a:defRPr>
      </a:lvl5pPr>
      <a:lvl6pPr marL="1314316" indent="-857162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470" indent="-857162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622" indent="-857162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5775" indent="-857162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4204" indent="-194204" algn="l" rtl="0" eaLnBrk="1" fontAlgn="base" hangingPunct="1">
        <a:lnSpc>
          <a:spcPts val="2496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2000">
          <a:solidFill>
            <a:schemeClr val="tx1"/>
          </a:solidFill>
          <a:latin typeface="Arial"/>
          <a:ea typeface="MS PGothic" pitchFamily="34" charset="-128"/>
          <a:cs typeface="Arial"/>
        </a:defRPr>
      </a:lvl1pPr>
      <a:lvl2pPr marL="575915" indent="-189739" algn="l" rtl="0" eaLnBrk="1" fontAlgn="base" hangingPunct="1">
        <a:lnSpc>
          <a:spcPts val="2496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700">
          <a:solidFill>
            <a:schemeClr val="tx1"/>
          </a:solidFill>
          <a:latin typeface="Arial"/>
          <a:ea typeface="MS PGothic" pitchFamily="34" charset="-128"/>
          <a:cs typeface="Arial"/>
        </a:defRPr>
      </a:lvl2pPr>
      <a:lvl3pPr marL="956510" indent="-189739" algn="l" rtl="0" eaLnBrk="1" fontAlgn="base" hangingPunct="1">
        <a:lnSpc>
          <a:spcPts val="2496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700">
          <a:solidFill>
            <a:schemeClr val="tx1"/>
          </a:solidFill>
          <a:latin typeface="Arial"/>
          <a:ea typeface="MS PGothic" pitchFamily="34" charset="-128"/>
          <a:cs typeface="Arial"/>
        </a:defRPr>
      </a:lvl3pPr>
      <a:lvl4pPr marL="1337104" indent="-189739" algn="l" rtl="0" eaLnBrk="1" fontAlgn="base" hangingPunct="1">
        <a:lnSpc>
          <a:spcPts val="2496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4pPr>
      <a:lvl5pPr marL="1718816" indent="-189739" algn="l" rtl="0" eaLnBrk="1" fontAlgn="base" hangingPunct="1">
        <a:lnSpc>
          <a:spcPts val="2496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5pPr>
      <a:lvl6pPr marL="2176241" indent="-19048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394" indent="-19048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547" indent="-19048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7699" indent="-19048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3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4" algn="l" defTabSz="9143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6" algn="l" defTabSz="9143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60" algn="l" defTabSz="9143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13" algn="l" defTabSz="9143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66" algn="l" defTabSz="9143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20" algn="l" defTabSz="9143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72" algn="l" defTabSz="9143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26" algn="l" defTabSz="9143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U_P4~black.eps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3" y="6061442"/>
            <a:ext cx="1349146" cy="831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682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</p:sldLayoutIdLst>
  <p:hf hdr="0" ftr="0" dt="0"/>
  <p:txStyles>
    <p:titleStyle>
      <a:lvl1pPr algn="ctr" defTabSz="321424" rtl="0" eaLnBrk="1" latinLnBrk="0" hangingPunct="1">
        <a:spcBef>
          <a:spcPct val="0"/>
        </a:spcBef>
        <a:buNone/>
        <a:defRPr sz="3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068" indent="-241068" algn="l" defTabSz="321424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22314" indent="-200890" algn="l" defTabSz="321424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3561" indent="-160712" algn="l" defTabSz="321424" rtl="0" eaLnBrk="1" latinLnBrk="0" hangingPunct="1">
        <a:spcBef>
          <a:spcPct val="20000"/>
        </a:spcBef>
        <a:buFont typeface="Arial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124987" indent="-160712" algn="l" defTabSz="321424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46410" indent="-160712" algn="l" defTabSz="321424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67835" indent="-160712" algn="l" defTabSz="321424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89259" indent="-160712" algn="l" defTabSz="321424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10684" indent="-160712" algn="l" defTabSz="321424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32107" indent="-160712" algn="l" defTabSz="321424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424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849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274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697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7123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546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971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1396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74" tIns="32137" rIns="64274" bIns="32137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600652"/>
            <a:ext cx="8228707" cy="4525119"/>
          </a:xfrm>
          <a:prstGeom prst="rect">
            <a:avLst/>
          </a:prstGeom>
        </p:spPr>
        <p:txBody>
          <a:bodyPr vert="horz" lIns="64274" tIns="32137" rIns="64274" bIns="32137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648" y="6356826"/>
            <a:ext cx="2133079" cy="365001"/>
          </a:xfrm>
          <a:prstGeom prst="rect">
            <a:avLst/>
          </a:prstGeom>
        </p:spPr>
        <p:txBody>
          <a:bodyPr vert="horz" lIns="64274" tIns="32137" rIns="64274" bIns="32137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80" y="6356826"/>
            <a:ext cx="2895451" cy="365001"/>
          </a:xfrm>
          <a:prstGeom prst="rect">
            <a:avLst/>
          </a:prstGeom>
        </p:spPr>
        <p:txBody>
          <a:bodyPr vert="horz" lIns="64274" tIns="32137" rIns="64274" bIns="32137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75" y="6356826"/>
            <a:ext cx="2133079" cy="365001"/>
          </a:xfrm>
          <a:prstGeom prst="rect">
            <a:avLst/>
          </a:prstGeom>
        </p:spPr>
        <p:txBody>
          <a:bodyPr vert="horz" lIns="64274" tIns="32137" rIns="64274" bIns="32137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BE6A29-6E4E-BD4D-9226-8297F0DBA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854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hf hdr="0" ftr="0" dt="0"/>
  <p:txStyles>
    <p:titleStyle>
      <a:lvl1pPr algn="ctr" defTabSz="321374" rtl="0" eaLnBrk="1" latinLnBrk="0" hangingPunct="1">
        <a:spcBef>
          <a:spcPct val="0"/>
        </a:spcBef>
        <a:buNone/>
        <a:defRPr sz="3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032" indent="-241032" algn="l" defTabSz="321374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22235" indent="-200859" algn="l" defTabSz="321374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3438" indent="-160688" algn="l" defTabSz="321374" rtl="0" eaLnBrk="1" latinLnBrk="0" hangingPunct="1">
        <a:spcBef>
          <a:spcPct val="20000"/>
        </a:spcBef>
        <a:buFont typeface="Arial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124814" indent="-160688" algn="l" defTabSz="321374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46188" indent="-160688" algn="l" defTabSz="321374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67565" indent="-160688" algn="l" defTabSz="321374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88938" indent="-160688" algn="l" defTabSz="321374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10315" indent="-160688" algn="l" defTabSz="321374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31687" indent="-160688" algn="l" defTabSz="321374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374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750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124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500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877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250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626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1001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1635424" y="340533"/>
            <a:ext cx="7037657" cy="1063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nl-NL" dirty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35424" y="1656930"/>
            <a:ext cx="7037657" cy="48099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</p:txBody>
      </p:sp>
      <p:sp>
        <p:nvSpPr>
          <p:cNvPr id="13" name="Rectangle 28"/>
          <p:cNvSpPr>
            <a:spLocks noChangeArrowheads="1"/>
          </p:cNvSpPr>
          <p:nvPr/>
        </p:nvSpPr>
        <p:spPr bwMode="auto">
          <a:xfrm>
            <a:off x="0" y="10"/>
            <a:ext cx="1432902" cy="6857991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64286" tIns="32144" rIns="64286" bIns="32144" anchor="ctr"/>
          <a:lstStyle/>
          <a:p>
            <a:pPr algn="r"/>
            <a:endParaRPr lang="nl-NL" sz="1500">
              <a:solidFill>
                <a:srgbClr val="00A6D6"/>
              </a:solidFill>
              <a:latin typeface="Tahoma" pitchFamily="34" charset="0"/>
            </a:endParaRPr>
          </a:p>
        </p:txBody>
      </p:sp>
      <p:pic>
        <p:nvPicPr>
          <p:cNvPr id="14" name="Picture 3" descr="TU_P5#white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8" y="6061793"/>
            <a:ext cx="1351373" cy="832445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B734C3A-3EA8-964D-B322-138A53F0EB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414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</p:sldLayoutIdLst>
  <p:hf hdr="0" ftr="0" dt="0"/>
  <p:txStyles>
    <p:titleStyle>
      <a:lvl1pPr marL="856060" indent="-856060" algn="l" rtl="0" eaLnBrk="1" fontAlgn="base" hangingPunct="1">
        <a:spcBef>
          <a:spcPct val="0"/>
        </a:spcBef>
        <a:spcAft>
          <a:spcPct val="0"/>
        </a:spcAft>
        <a:defRPr sz="3100">
          <a:solidFill>
            <a:srgbClr val="00A6D6"/>
          </a:solidFill>
          <a:latin typeface="Arial"/>
          <a:ea typeface="MS PGothic" pitchFamily="34" charset="-128"/>
          <a:cs typeface="Arial"/>
        </a:defRPr>
      </a:lvl1pPr>
      <a:lvl2pPr marL="856060" indent="-85606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MS PGothic" pitchFamily="34" charset="-128"/>
          <a:cs typeface="MS PGothic" charset="0"/>
        </a:defRPr>
      </a:lvl2pPr>
      <a:lvl3pPr marL="856060" indent="-85606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MS PGothic" pitchFamily="34" charset="-128"/>
          <a:cs typeface="MS PGothic" charset="0"/>
        </a:defRPr>
      </a:lvl3pPr>
      <a:lvl4pPr marL="856060" indent="-85606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MS PGothic" pitchFamily="34" charset="-128"/>
          <a:cs typeface="MS PGothic" charset="0"/>
        </a:defRPr>
      </a:lvl4pPr>
      <a:lvl5pPr marL="856060" indent="-85606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MS PGothic" pitchFamily="34" charset="-128"/>
          <a:cs typeface="MS PGothic" charset="0"/>
        </a:defRPr>
      </a:lvl5pPr>
      <a:lvl6pPr marL="1314316" indent="-857162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470" indent="-857162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622" indent="-857162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5775" indent="-857162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4204" indent="-194204" algn="l" rtl="0" eaLnBrk="1" fontAlgn="base" hangingPunct="1">
        <a:lnSpc>
          <a:spcPts val="2496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2000">
          <a:solidFill>
            <a:schemeClr val="tx1"/>
          </a:solidFill>
          <a:latin typeface="Arial"/>
          <a:ea typeface="MS PGothic" pitchFamily="34" charset="-128"/>
          <a:cs typeface="Arial"/>
        </a:defRPr>
      </a:lvl1pPr>
      <a:lvl2pPr marL="575915" indent="-189739" algn="l" rtl="0" eaLnBrk="1" fontAlgn="base" hangingPunct="1">
        <a:lnSpc>
          <a:spcPts val="2496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700">
          <a:solidFill>
            <a:schemeClr val="tx1"/>
          </a:solidFill>
          <a:latin typeface="Arial"/>
          <a:ea typeface="MS PGothic" pitchFamily="34" charset="-128"/>
          <a:cs typeface="Arial"/>
        </a:defRPr>
      </a:lvl2pPr>
      <a:lvl3pPr marL="956510" indent="-189739" algn="l" rtl="0" eaLnBrk="1" fontAlgn="base" hangingPunct="1">
        <a:lnSpc>
          <a:spcPts val="2496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700">
          <a:solidFill>
            <a:schemeClr val="tx1"/>
          </a:solidFill>
          <a:latin typeface="Arial"/>
          <a:ea typeface="MS PGothic" pitchFamily="34" charset="-128"/>
          <a:cs typeface="Arial"/>
        </a:defRPr>
      </a:lvl3pPr>
      <a:lvl4pPr marL="1337104" indent="-189739" algn="l" rtl="0" eaLnBrk="1" fontAlgn="base" hangingPunct="1">
        <a:lnSpc>
          <a:spcPts val="2496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4pPr>
      <a:lvl5pPr marL="1718816" indent="-189739" algn="l" rtl="0" eaLnBrk="1" fontAlgn="base" hangingPunct="1">
        <a:lnSpc>
          <a:spcPts val="2496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5pPr>
      <a:lvl6pPr marL="2176241" indent="-19048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394" indent="-19048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547" indent="-19048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7699" indent="-190480" algn="l" rtl="0" eaLnBrk="1" fontAlgn="base" hangingPunct="1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3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4" algn="l" defTabSz="9143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6" algn="l" defTabSz="9143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60" algn="l" defTabSz="9143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13" algn="l" defTabSz="9143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66" algn="l" defTabSz="9143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20" algn="l" defTabSz="9143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72" algn="l" defTabSz="9143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26" algn="l" defTabSz="91430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8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8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8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hyperlink" Target="http://cs.utdallas.edu/dspl/cgi-bin/toolbox/" TargetMode="External"/><Relationship Id="rId2" Type="http://schemas.openxmlformats.org/officeDocument/2006/relationships/hyperlink" Target="http://neon.vb.cbs.nl/casc/mu.htm" TargetMode="External"/><Relationship Id="rId1" Type="http://schemas.openxmlformats.org/officeDocument/2006/relationships/slideLayout" Target="../slideLayouts/slideLayout38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hyperlink" Target="http://arx.deidentifier.org/" TargetMode="External"/><Relationship Id="rId1" Type="http://schemas.openxmlformats.org/officeDocument/2006/relationships/slideLayout" Target="../slideLayouts/slideLayout3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8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12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8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8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8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8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8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8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8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8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8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8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hyperlink" Target="http://lehd.ces.census.gov/data/" TargetMode="External"/><Relationship Id="rId1" Type="http://schemas.openxmlformats.org/officeDocument/2006/relationships/slideLayout" Target="../slideLayouts/slideLayout38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38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38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8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7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38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2667000" y="1851025"/>
            <a:ext cx="6477000" cy="1828800"/>
          </a:xfrm>
        </p:spPr>
        <p:txBody>
          <a:bodyPr/>
          <a:lstStyle/>
          <a:p>
            <a:r>
              <a:rPr lang="en-US" dirty="0"/>
              <a:t>Cyber Data Analytics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CS4035</a:t>
            </a:r>
            <a:br>
              <a:rPr lang="en-US" dirty="0"/>
            </a:br>
            <a:br>
              <a:rPr lang="en-US" dirty="0"/>
            </a:br>
            <a:r>
              <a:rPr lang="en-US" dirty="0"/>
              <a:t>Imbalanced Data</a:t>
            </a:r>
            <a:br>
              <a:rPr lang="en-NL" dirty="0"/>
            </a:br>
            <a:r>
              <a:rPr lang="nl-NL" dirty="0"/>
              <a:t>a</a:t>
            </a:r>
            <a:r>
              <a:rPr lang="en-NL" dirty="0"/>
              <a:t>n</a:t>
            </a:r>
            <a:r>
              <a:rPr lang="nl-NL" dirty="0"/>
              <a:t>d</a:t>
            </a:r>
            <a:br>
              <a:rPr lang="en-NL" dirty="0"/>
            </a:br>
            <a:r>
              <a:rPr lang="en-NL" dirty="0"/>
              <a:t>Privacy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889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Cross-validation fails for time series</a:t>
            </a:r>
          </a:p>
          <a:p>
            <a:endParaRPr lang="en-US" dirty="0"/>
          </a:p>
          <a:p>
            <a:r>
              <a:rPr lang="en-US" dirty="0"/>
              <a:t>Typically, next step prediction is used:</a:t>
            </a:r>
          </a:p>
          <a:p>
            <a:endParaRPr lang="en-US" dirty="0"/>
          </a:p>
          <a:p>
            <a:pPr marL="729076" lvl="1" indent="-342900">
              <a:buFont typeface="+mj-lt"/>
              <a:buAutoNum type="arabicPeriod"/>
            </a:pPr>
            <a:r>
              <a:rPr lang="en-US" dirty="0"/>
              <a:t>Set t = 0</a:t>
            </a:r>
          </a:p>
          <a:p>
            <a:pPr marL="729076" lvl="1" indent="-342900">
              <a:buFont typeface="+mj-lt"/>
              <a:buAutoNum type="arabicPeriod"/>
            </a:pPr>
            <a:r>
              <a:rPr lang="en-US" dirty="0"/>
              <a:t>t = t + 1</a:t>
            </a:r>
          </a:p>
          <a:p>
            <a:pPr marL="729076" lvl="1" indent="-342900">
              <a:buFont typeface="+mj-lt"/>
              <a:buAutoNum type="arabicPeriod"/>
            </a:pPr>
            <a:r>
              <a:rPr lang="en-US" dirty="0"/>
              <a:t>Learn with data until time t-1</a:t>
            </a:r>
          </a:p>
          <a:p>
            <a:pPr marL="729076" lvl="1" indent="-342900">
              <a:buFont typeface="+mj-lt"/>
              <a:buAutoNum type="arabicPeriod"/>
            </a:pPr>
            <a:r>
              <a:rPr lang="en-US" dirty="0"/>
              <a:t>Predict time t</a:t>
            </a:r>
          </a:p>
          <a:p>
            <a:pPr marL="729076" lvl="1" indent="-342900">
              <a:buFont typeface="+mj-lt"/>
              <a:buAutoNum type="arabicPeriod"/>
            </a:pPr>
            <a:r>
              <a:rPr lang="en-US" dirty="0" err="1"/>
              <a:t>Goto</a:t>
            </a:r>
            <a:r>
              <a:rPr lang="en-US" dirty="0"/>
              <a:t> 2</a:t>
            </a:r>
          </a:p>
          <a:p>
            <a:endParaRPr lang="en-US" dirty="0"/>
          </a:p>
          <a:p>
            <a:r>
              <a:rPr lang="en-US" dirty="0"/>
              <a:t>Requires learning a very large number of models, impractical for this exercise, so simply use cross-validation</a:t>
            </a:r>
            <a:r>
              <a:rPr lang="mr-IN" dirty="0"/>
              <a:t>…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67657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Symbol"/>
              </a:rPr>
              <a:t>Perturbative: </a:t>
            </a:r>
            <a:r>
              <a:rPr lang="en-US" dirty="0"/>
              <a:t>-Differential Privacy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randomized query function F gives </a:t>
            </a:r>
            <a:r>
              <a:rPr lang="en-US" dirty="0">
                <a:sym typeface="Symbol"/>
              </a:rPr>
              <a:t></a:t>
            </a:r>
            <a:r>
              <a:rPr lang="en-US" dirty="0"/>
              <a:t>- differential privacy if, for all data sets D1, D2 such that one can be obtained from the other by modifying a single record, and all S in Range(F):</a:t>
            </a:r>
          </a:p>
          <a:p>
            <a:pPr lvl="1"/>
            <a:r>
              <a:rPr lang="is-IS" dirty="0"/>
              <a:t>Pr(F(D1) </a:t>
            </a:r>
            <a:r>
              <a:rPr lang="is-IS" dirty="0">
                <a:sym typeface="Symbol"/>
              </a:rPr>
              <a:t></a:t>
            </a:r>
            <a:r>
              <a:rPr lang="is-IS" dirty="0"/>
              <a:t> S) &lt;= exp(</a:t>
            </a:r>
            <a:r>
              <a:rPr lang="en-US" dirty="0">
                <a:sym typeface="Symbol"/>
              </a:rPr>
              <a:t>)</a:t>
            </a:r>
            <a:r>
              <a:rPr lang="is-IS" dirty="0"/>
              <a:t> * Pr( F(D2) </a:t>
            </a:r>
            <a:r>
              <a:rPr lang="is-IS" dirty="0">
                <a:sym typeface="Symbol"/>
              </a:rPr>
              <a:t></a:t>
            </a:r>
            <a:r>
              <a:rPr lang="is-IS" dirty="0"/>
              <a:t> S)</a:t>
            </a:r>
          </a:p>
          <a:p>
            <a:pPr lvl="1"/>
            <a:endParaRPr lang="is-IS" dirty="0"/>
          </a:p>
          <a:p>
            <a:r>
              <a:rPr lang="en-US" dirty="0"/>
              <a:t>Usually F(D) = f (D) + Y (D), where f (D) is a user query to a database D and Y (D) is a random noise (typically Laplace)</a:t>
            </a:r>
          </a:p>
          <a:p>
            <a:r>
              <a:rPr lang="en-US" dirty="0"/>
              <a:t>Create a data-set by iteratively asking differentially private content or counting queries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447636" y="3620655"/>
            <a:ext cx="6363855" cy="298796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800" dirty="0"/>
              <a:t>More information in Privacy Enhancing Technologies course (by dr. Z. Erkin and dr. A. Peters)...</a:t>
            </a:r>
          </a:p>
        </p:txBody>
      </p:sp>
    </p:spTree>
    <p:extLst>
      <p:ext uri="{BB962C8B-B14F-4D97-AF65-F5344CB8AC3E}">
        <p14:creationId xmlns:p14="http://schemas.microsoft.com/office/powerpoint/2010/main" val="227522633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Perturbative masking: rank swapping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Rank values of each attribute in ascending order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For each attribute A and row R</a:t>
            </a:r>
          </a:p>
          <a:p>
            <a:pPr marL="971550" lvl="1" indent="-571500">
              <a:buFont typeface="+mj-lt"/>
              <a:buAutoNum type="romanLcPeriod"/>
            </a:pPr>
            <a:endParaRPr lang="en-US" dirty="0"/>
          </a:p>
          <a:p>
            <a:pPr marL="971550" lvl="1" indent="-571500">
              <a:buFont typeface="+mj-lt"/>
              <a:buAutoNum type="romanLcPeriod"/>
            </a:pPr>
            <a:r>
              <a:rPr lang="en-US" sz="2000" dirty="0"/>
              <a:t>Randomly select another row R’ from [</a:t>
            </a:r>
            <a:r>
              <a:rPr lang="en-US" sz="2000" dirty="0" err="1"/>
              <a:t>R-p,R+p</a:t>
            </a:r>
            <a:r>
              <a:rPr lang="en-US" sz="2000" dirty="0"/>
              <a:t>]</a:t>
            </a:r>
          </a:p>
          <a:p>
            <a:pPr marL="971550" lvl="1" indent="-571500">
              <a:buFont typeface="+mj-lt"/>
              <a:buAutoNum type="romanLcPeriod"/>
            </a:pPr>
            <a:r>
              <a:rPr lang="en-US" sz="2000" dirty="0"/>
              <a:t>Swap the values of A for R and R’</a:t>
            </a:r>
          </a:p>
          <a:p>
            <a:pPr marL="971550" lvl="1" indent="-571500">
              <a:buFont typeface="+mj-lt"/>
              <a:buAutoNum type="romanLcPeriod"/>
            </a:pPr>
            <a:endParaRPr lang="en-US" dirty="0"/>
          </a:p>
          <a:p>
            <a:r>
              <a:rPr lang="en-US" dirty="0"/>
              <a:t>The p value ensures that swapped values are somewhat close</a:t>
            </a:r>
          </a:p>
        </p:txBody>
      </p:sp>
    </p:spTree>
    <p:extLst>
      <p:ext uri="{BB962C8B-B14F-4D97-AF65-F5344CB8AC3E}">
        <p14:creationId xmlns:p14="http://schemas.microsoft.com/office/powerpoint/2010/main" val="2085621501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Perturbative masking: rank swapping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Rank values of each attribute in ascending order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For each attribute A and row R</a:t>
            </a:r>
          </a:p>
          <a:p>
            <a:pPr marL="971550" lvl="1" indent="-571500">
              <a:buFont typeface="+mj-lt"/>
              <a:buAutoNum type="romanLcPeriod"/>
            </a:pPr>
            <a:endParaRPr lang="en-US" dirty="0"/>
          </a:p>
          <a:p>
            <a:pPr marL="971550" lvl="1" indent="-571500">
              <a:buFont typeface="+mj-lt"/>
              <a:buAutoNum type="romanLcPeriod"/>
            </a:pPr>
            <a:r>
              <a:rPr lang="en-US" sz="2000" dirty="0"/>
              <a:t>Randomly select another row R’ from [</a:t>
            </a:r>
            <a:r>
              <a:rPr lang="en-US" sz="2000" dirty="0" err="1"/>
              <a:t>R-p,R+p</a:t>
            </a:r>
            <a:r>
              <a:rPr lang="en-US" sz="2000" dirty="0"/>
              <a:t>]</a:t>
            </a:r>
          </a:p>
          <a:p>
            <a:pPr marL="971550" lvl="1" indent="-571500">
              <a:buFont typeface="+mj-lt"/>
              <a:buAutoNum type="romanLcPeriod"/>
            </a:pPr>
            <a:r>
              <a:rPr lang="en-US" sz="2000" dirty="0"/>
              <a:t>Swap the values of A for R and R’</a:t>
            </a:r>
          </a:p>
          <a:p>
            <a:pPr marL="971550" lvl="1" indent="-571500">
              <a:buFont typeface="+mj-lt"/>
              <a:buAutoNum type="romanLcPeriod"/>
            </a:pPr>
            <a:endParaRPr lang="en-US" dirty="0"/>
          </a:p>
          <a:p>
            <a:r>
              <a:rPr lang="en-US" dirty="0"/>
              <a:t>The p value ensures that swapped values are somewhat close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447636" y="4341346"/>
            <a:ext cx="6363855" cy="226727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800" dirty="0"/>
              <a:t>Q: </a:t>
            </a:r>
            <a:r>
              <a:rPr lang="nl-NL" sz="2800" dirty="0" err="1"/>
              <a:t>how</a:t>
            </a:r>
            <a:r>
              <a:rPr lang="nl-NL" sz="2800" dirty="0"/>
              <a:t> does </a:t>
            </a:r>
            <a:r>
              <a:rPr lang="nl-NL" sz="2800" dirty="0" err="1"/>
              <a:t>this</a:t>
            </a:r>
            <a:r>
              <a:rPr lang="nl-NL" sz="2800" dirty="0"/>
              <a:t> </a:t>
            </a:r>
            <a:r>
              <a:rPr lang="nl-NL" sz="2800" dirty="0" err="1"/>
              <a:t>influence</a:t>
            </a:r>
            <a:r>
              <a:rPr lang="nl-NL" sz="2800" dirty="0"/>
              <a:t> data </a:t>
            </a:r>
            <a:r>
              <a:rPr lang="nl-NL" sz="2800" dirty="0" err="1"/>
              <a:t>characteristics</a:t>
            </a:r>
            <a:r>
              <a:rPr lang="nl-NL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3598526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before</a:t>
            </a:r>
            <a:endParaRPr lang="nl-NL" dirty="0"/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r>
              <a:rPr lang="nl-NL" dirty="0" err="1"/>
              <a:t>after</a:t>
            </a:r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45013"/>
            <a:ext cx="12742248" cy="18534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10814"/>
            <a:ext cx="12585053" cy="177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95071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before</a:t>
            </a:r>
            <a:endParaRPr lang="nl-NL" dirty="0"/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r>
              <a:rPr lang="nl-NL" dirty="0" err="1"/>
              <a:t>after</a:t>
            </a:r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45013"/>
            <a:ext cx="12742248" cy="18534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10814"/>
            <a:ext cx="12585053" cy="1779588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1187585" y="5328043"/>
            <a:ext cx="7956415" cy="141998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Non-identifying attributes typically remain the same, identifying attributes are modified but similar</a:t>
            </a: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212375633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00" y="2941023"/>
            <a:ext cx="13004800" cy="45685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ym typeface="Symbol"/>
              </a:rPr>
              <a:t>Perturbative: </a:t>
            </a:r>
            <a:r>
              <a:rPr lang="en-US" dirty="0" err="1"/>
              <a:t>microaggregation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Family of SDC techniques that partition records in groups of at least k (k-partition) and publish the average/min/max record of each group.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Typically: minimize SSE </a:t>
            </a:r>
          </a:p>
          <a:p>
            <a:pPr marL="0" indent="0">
              <a:buNone/>
            </a:pPr>
            <a:r>
              <a:rPr lang="en-US" dirty="0"/>
              <a:t>or MSE</a:t>
            </a:r>
          </a:p>
        </p:txBody>
      </p:sp>
    </p:spTree>
    <p:extLst>
      <p:ext uri="{BB962C8B-B14F-4D97-AF65-F5344CB8AC3E}">
        <p14:creationId xmlns:p14="http://schemas.microsoft.com/office/powerpoint/2010/main" val="3773901665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106613" y="341313"/>
            <a:ext cx="7037387" cy="1062037"/>
          </a:xfrm>
        </p:spPr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9692" y="1249416"/>
            <a:ext cx="5331179" cy="534188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8172" y="2091955"/>
            <a:ext cx="3087404" cy="35394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Although all data</a:t>
            </a:r>
          </a:p>
          <a:p>
            <a:r>
              <a:rPr lang="en-US" sz="2800" dirty="0"/>
              <a:t>points are clustered</a:t>
            </a:r>
          </a:p>
          <a:p>
            <a:r>
              <a:rPr lang="en-US" sz="2800" dirty="0"/>
              <a:t>into groups of</a:t>
            </a:r>
          </a:p>
          <a:p>
            <a:r>
              <a:rPr lang="en-US" sz="2800" dirty="0"/>
              <a:t>size 3</a:t>
            </a:r>
          </a:p>
          <a:p>
            <a:endParaRPr lang="en-US" sz="2800" dirty="0"/>
          </a:p>
          <a:p>
            <a:r>
              <a:rPr lang="en-US" sz="2800" dirty="0"/>
              <a:t>Their probabilistic</a:t>
            </a:r>
          </a:p>
          <a:p>
            <a:r>
              <a:rPr lang="en-US" sz="2800" dirty="0"/>
              <a:t>density functions</a:t>
            </a:r>
          </a:p>
          <a:p>
            <a:r>
              <a:rPr lang="en-US" sz="2800" dirty="0"/>
              <a:t>remain intact!</a:t>
            </a:r>
          </a:p>
        </p:txBody>
      </p:sp>
    </p:spTree>
    <p:extLst>
      <p:ext uri="{BB962C8B-B14F-4D97-AF65-F5344CB8AC3E}">
        <p14:creationId xmlns:p14="http://schemas.microsoft.com/office/powerpoint/2010/main" val="304205357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ym typeface="Symbol"/>
              </a:rPr>
              <a:t>Perturbative: </a:t>
            </a:r>
            <a:r>
              <a:rPr lang="en-US" dirty="0" err="1"/>
              <a:t>microaggregation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Fixed group size </a:t>
            </a:r>
            <a:r>
              <a:rPr lang="en-US" dirty="0" err="1"/>
              <a:t>microaggregation</a:t>
            </a:r>
            <a:r>
              <a:rPr lang="en-US" dirty="0"/>
              <a:t> sets the size of all groups of records (except perhaps one) to </a:t>
            </a:r>
            <a:r>
              <a:rPr lang="en-US" b="1" dirty="0"/>
              <a:t>k</a:t>
            </a:r>
            <a:r>
              <a:rPr lang="en-US" dirty="0"/>
              <a:t>, while variable group size allows the size of groups to vary between </a:t>
            </a:r>
            <a:r>
              <a:rPr lang="en-US" b="1" dirty="0"/>
              <a:t>k </a:t>
            </a:r>
            <a:r>
              <a:rPr lang="en-US" dirty="0"/>
              <a:t>and 2</a:t>
            </a:r>
            <a:r>
              <a:rPr lang="en-US" b="1" dirty="0"/>
              <a:t>k - </a:t>
            </a:r>
            <a:r>
              <a:rPr lang="en-US" dirty="0"/>
              <a:t>1</a:t>
            </a:r>
          </a:p>
          <a:p>
            <a:endParaRPr lang="en-US" dirty="0"/>
          </a:p>
          <a:p>
            <a:r>
              <a:rPr lang="en-US" dirty="0"/>
              <a:t>Exact optimal </a:t>
            </a:r>
            <a:r>
              <a:rPr lang="en-US" dirty="0" err="1"/>
              <a:t>microaggregation</a:t>
            </a:r>
            <a:r>
              <a:rPr lang="en-US" dirty="0"/>
              <a:t> can be computed in polynomial time only for a single attribute</a:t>
            </a:r>
          </a:p>
          <a:p>
            <a:endParaRPr lang="en-US" dirty="0"/>
          </a:p>
          <a:p>
            <a:r>
              <a:rPr lang="en-US" dirty="0"/>
              <a:t>For several attributes, </a:t>
            </a:r>
            <a:r>
              <a:rPr lang="en-US" dirty="0" err="1"/>
              <a:t>microaggregation</a:t>
            </a:r>
            <a:r>
              <a:rPr lang="en-US" dirty="0"/>
              <a:t> is NP-hard and algorithms are heuristics, i.e., k-Means or prototypes, etc.</a:t>
            </a:r>
          </a:p>
          <a:p>
            <a:endParaRPr lang="en-US" dirty="0"/>
          </a:p>
          <a:p>
            <a:r>
              <a:rPr lang="en-US" dirty="0"/>
              <a:t>Can be applied to categorical data using suitable definitions of distance and average</a:t>
            </a:r>
          </a:p>
        </p:txBody>
      </p:sp>
    </p:spTree>
    <p:extLst>
      <p:ext uri="{BB962C8B-B14F-4D97-AF65-F5344CB8AC3E}">
        <p14:creationId xmlns:p14="http://schemas.microsoft.com/office/powerpoint/2010/main" val="2577025718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</a:t>
            </a:r>
            <a:r>
              <a:rPr lang="en-US" dirty="0"/>
              <a:t>-anonymity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data set is said to satisfy </a:t>
            </a:r>
            <a:r>
              <a:rPr lang="en-US" b="1" dirty="0"/>
              <a:t>k</a:t>
            </a:r>
            <a:r>
              <a:rPr lang="en-US" dirty="0"/>
              <a:t>-anonymity if each combination of values of the quasi-identifying attributes in it is shared by at least </a:t>
            </a:r>
            <a:r>
              <a:rPr lang="en-US" b="1" dirty="0"/>
              <a:t>k </a:t>
            </a:r>
            <a:r>
              <a:rPr lang="en-US" dirty="0"/>
              <a:t>records</a:t>
            </a:r>
          </a:p>
          <a:p>
            <a:pPr lvl="1"/>
            <a:r>
              <a:rPr lang="en-US" dirty="0"/>
              <a:t>i.e. size of smallest anonymity set, but defined on quasi-identifiers</a:t>
            </a:r>
          </a:p>
          <a:p>
            <a:endParaRPr lang="en-US" dirty="0"/>
          </a:p>
          <a:p>
            <a:r>
              <a:rPr lang="en-US" dirty="0" err="1"/>
              <a:t>Microaggregation</a:t>
            </a:r>
            <a:r>
              <a:rPr lang="en-US" dirty="0"/>
              <a:t> of the projection of records on their quasi-</a:t>
            </a:r>
            <a:r>
              <a:rPr lang="en-US" dirty="0" err="1"/>
              <a:t>identiers</a:t>
            </a:r>
            <a:r>
              <a:rPr lang="en-US" dirty="0"/>
              <a:t> can achieve </a:t>
            </a:r>
            <a:r>
              <a:rPr lang="en-US" b="1" dirty="0"/>
              <a:t>k</a:t>
            </a:r>
            <a:r>
              <a:rPr lang="en-US" dirty="0"/>
              <a:t>-anonymity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00312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106613" y="341313"/>
            <a:ext cx="7037387" cy="1062037"/>
          </a:xfrm>
        </p:spPr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36127"/>
            <a:ext cx="9144000" cy="505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32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machine learning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407389" y="2439519"/>
            <a:ext cx="2590119" cy="142128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Algorithm</a:t>
            </a:r>
          </a:p>
        </p:txBody>
      </p:sp>
      <p:sp>
        <p:nvSpPr>
          <p:cNvPr id="5" name="Parallelogram 4"/>
          <p:cNvSpPr/>
          <p:nvPr/>
        </p:nvSpPr>
        <p:spPr>
          <a:xfrm>
            <a:off x="457200" y="2439519"/>
            <a:ext cx="2371813" cy="1421282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Data</a:t>
            </a:r>
          </a:p>
        </p:txBody>
      </p:sp>
      <p:sp>
        <p:nvSpPr>
          <p:cNvPr id="6" name="Oval 5"/>
          <p:cNvSpPr/>
          <p:nvPr/>
        </p:nvSpPr>
        <p:spPr>
          <a:xfrm>
            <a:off x="6613605" y="2439519"/>
            <a:ext cx="2187770" cy="142128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Output</a:t>
            </a:r>
          </a:p>
        </p:txBody>
      </p:sp>
      <p:cxnSp>
        <p:nvCxnSpPr>
          <p:cNvPr id="8" name="Straight Arrow Connector 7"/>
          <p:cNvCxnSpPr>
            <a:stCxn id="5" idx="2"/>
            <a:endCxn id="4" idx="1"/>
          </p:cNvCxnSpPr>
          <p:nvPr/>
        </p:nvCxnSpPr>
        <p:spPr>
          <a:xfrm>
            <a:off x="2651353" y="3150160"/>
            <a:ext cx="756036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3"/>
            <a:endCxn id="6" idx="2"/>
          </p:cNvCxnSpPr>
          <p:nvPr/>
        </p:nvCxnSpPr>
        <p:spPr>
          <a:xfrm>
            <a:off x="5997508" y="3150160"/>
            <a:ext cx="616097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78376" y="5130532"/>
            <a:ext cx="82607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3 points where machine learning</a:t>
            </a:r>
          </a:p>
          <a:p>
            <a:pPr algn="ctr"/>
            <a:r>
              <a:rPr lang="en-US" sz="2800" dirty="0"/>
              <a:t>can be modified</a:t>
            </a:r>
          </a:p>
        </p:txBody>
      </p:sp>
    </p:spTree>
    <p:extLst>
      <p:ext uri="{BB962C8B-B14F-4D97-AF65-F5344CB8AC3E}">
        <p14:creationId xmlns:p14="http://schemas.microsoft.com/office/powerpoint/2010/main" val="296454215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Non-perturbative: sampling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Instead of publishing the original microdata, a sample of the original set of records is published</a:t>
            </a:r>
          </a:p>
          <a:p>
            <a:endParaRPr lang="en-US" dirty="0"/>
          </a:p>
          <a:p>
            <a:r>
              <a:rPr lang="en-US" dirty="0"/>
              <a:t>Sampling with a low sampling fraction may suffice to anonymize categorical data (probability that a sample unique is also a population unique is low)</a:t>
            </a:r>
          </a:p>
          <a:p>
            <a:endParaRPr lang="en-US" dirty="0"/>
          </a:p>
          <a:p>
            <a:r>
              <a:rPr lang="en-US" dirty="0"/>
              <a:t>For continuous data it should be combined with other methods:</a:t>
            </a:r>
          </a:p>
          <a:p>
            <a:pPr lvl="1"/>
            <a:r>
              <a:rPr lang="en-US" dirty="0"/>
              <a:t>unaltered values of continuous attributes are likely to yield unique matches with external non-anonymous data</a:t>
            </a:r>
          </a:p>
        </p:txBody>
      </p:sp>
    </p:spTree>
    <p:extLst>
      <p:ext uri="{BB962C8B-B14F-4D97-AF65-F5344CB8AC3E}">
        <p14:creationId xmlns:p14="http://schemas.microsoft.com/office/powerpoint/2010/main" val="241734663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Non-perturbative: generalization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a categorical attribute, several categories are combined to form new (less specific) categories</a:t>
            </a:r>
          </a:p>
          <a:p>
            <a:r>
              <a:rPr lang="en-US" dirty="0"/>
              <a:t>For a continuous attribute, it means discretizing</a:t>
            </a:r>
          </a:p>
          <a:p>
            <a:endParaRPr lang="en-US" dirty="0"/>
          </a:p>
          <a:p>
            <a:r>
              <a:rPr lang="en-US" dirty="0"/>
              <a:t>Example. For a record with</a:t>
            </a:r>
          </a:p>
          <a:p>
            <a:pPr lvl="1"/>
            <a:r>
              <a:rPr lang="en-US" dirty="0"/>
              <a:t>“Marital status = Widow” and “Age = 17”</a:t>
            </a:r>
          </a:p>
          <a:p>
            <a:pPr lvl="1"/>
            <a:r>
              <a:rPr lang="en-US" dirty="0"/>
              <a:t>Generalization of “Marital status” to create a broader category “Widow or divorced”</a:t>
            </a:r>
          </a:p>
          <a:p>
            <a:pPr lvl="1"/>
            <a:r>
              <a:rPr lang="en-US" dirty="0"/>
              <a:t>Decreases the probability of the record being unique</a:t>
            </a:r>
          </a:p>
        </p:txBody>
      </p:sp>
    </p:spTree>
    <p:extLst>
      <p:ext uri="{BB962C8B-B14F-4D97-AF65-F5344CB8AC3E}">
        <p14:creationId xmlns:p14="http://schemas.microsoft.com/office/powerpoint/2010/main" val="306447282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Non-perturbative: local suppression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Certain values of individual attributes are suppressed in order to increase the set of records agreeing on a combination of quasi-identifier values</a:t>
            </a:r>
          </a:p>
          <a:p>
            <a:pPr lvl="1"/>
            <a:r>
              <a:rPr lang="en-US" dirty="0"/>
              <a:t>Example: remove all “Widow” values from data, treat them as missing or “other”</a:t>
            </a:r>
          </a:p>
          <a:p>
            <a:r>
              <a:rPr lang="en-US" dirty="0"/>
              <a:t>Can be combined with generalization</a:t>
            </a:r>
          </a:p>
          <a:p>
            <a:pPr lvl="1"/>
            <a:r>
              <a:rPr lang="en-US" dirty="0"/>
              <a:t>Key algorithm for achieving k-anonymity performs both suppression and generalization</a:t>
            </a:r>
          </a:p>
          <a:p>
            <a:pPr lvl="2"/>
            <a:r>
              <a:rPr lang="en-US" dirty="0"/>
              <a:t>mu-Argus </a:t>
            </a:r>
            <a:r>
              <a:rPr lang="en-US" dirty="0">
                <a:hlinkClick r:id="rId2"/>
              </a:rPr>
              <a:t>http://neon.vb.cbs.nl/casc/mu.htm</a:t>
            </a:r>
            <a:endParaRPr lang="en-US" dirty="0"/>
          </a:p>
          <a:p>
            <a:pPr lvl="2"/>
            <a:r>
              <a:rPr lang="en-US" dirty="0" err="1"/>
              <a:t>Datafly</a:t>
            </a:r>
            <a:r>
              <a:rPr lang="en-US" dirty="0"/>
              <a:t>, Incognito, </a:t>
            </a:r>
            <a:r>
              <a:rPr lang="en-US" dirty="0">
                <a:hlinkClick r:id="rId3"/>
              </a:rPr>
              <a:t>http://cs.utdallas.edu/dspl/cgi-bin/toolbox/</a:t>
            </a:r>
            <a:endParaRPr lang="en-US" dirty="0"/>
          </a:p>
          <a:p>
            <a:r>
              <a:rPr lang="en-US" dirty="0"/>
              <a:t>Global suppression removes entire attributes</a:t>
            </a:r>
          </a:p>
        </p:txBody>
      </p:sp>
    </p:spTree>
    <p:extLst>
      <p:ext uri="{BB962C8B-B14F-4D97-AF65-F5344CB8AC3E}">
        <p14:creationId xmlns:p14="http://schemas.microsoft.com/office/powerpoint/2010/main" val="2042622806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54856-AEC8-4BAE-9B2E-1C04E894A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</a:t>
            </a:r>
            <a:r>
              <a:rPr lang="en-NL" dirty="0"/>
              <a:t>n</a:t>
            </a:r>
            <a:r>
              <a:rPr lang="nl-NL" dirty="0"/>
              <a:t>y</a:t>
            </a:r>
            <a:r>
              <a:rPr lang="en-NL" dirty="0"/>
              <a:t> </a:t>
            </a:r>
            <a:r>
              <a:rPr lang="nl-NL" dirty="0"/>
              <a:t>o</a:t>
            </a:r>
            <a:r>
              <a:rPr lang="en-NL" dirty="0"/>
              <a:t>t</a:t>
            </a:r>
            <a:r>
              <a:rPr lang="nl-NL" dirty="0"/>
              <a:t>h</a:t>
            </a:r>
            <a:r>
              <a:rPr lang="en-NL" dirty="0"/>
              <a:t>e</a:t>
            </a:r>
            <a:r>
              <a:rPr lang="nl-NL" dirty="0"/>
              <a:t>r</a:t>
            </a:r>
            <a:r>
              <a:rPr lang="en-NL" dirty="0"/>
              <a:t> </a:t>
            </a:r>
            <a:r>
              <a:rPr lang="nl-NL" dirty="0"/>
              <a:t>i</a:t>
            </a:r>
            <a:r>
              <a:rPr lang="en-NL" dirty="0"/>
              <a:t>d</a:t>
            </a:r>
            <a:r>
              <a:rPr lang="nl-NL" dirty="0"/>
              <a:t>e</a:t>
            </a:r>
            <a:r>
              <a:rPr lang="en-NL" dirty="0"/>
              <a:t>a</a:t>
            </a:r>
            <a:r>
              <a:rPr lang="nl-NL" dirty="0"/>
              <a:t>s</a:t>
            </a:r>
            <a:r>
              <a:rPr lang="en-NL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BC70A-B81C-4D81-AEB8-D09C6E5FED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9970490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54856-AEC8-4BAE-9B2E-1C04E894A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</a:t>
            </a:r>
            <a:r>
              <a:rPr lang="en-NL" dirty="0"/>
              <a:t>n</a:t>
            </a:r>
            <a:r>
              <a:rPr lang="nl-NL" dirty="0"/>
              <a:t>y</a:t>
            </a:r>
            <a:r>
              <a:rPr lang="en-NL" dirty="0"/>
              <a:t> </a:t>
            </a:r>
            <a:r>
              <a:rPr lang="nl-NL" dirty="0"/>
              <a:t>o</a:t>
            </a:r>
            <a:r>
              <a:rPr lang="en-NL" dirty="0"/>
              <a:t>t</a:t>
            </a:r>
            <a:r>
              <a:rPr lang="nl-NL" dirty="0"/>
              <a:t>h</a:t>
            </a:r>
            <a:r>
              <a:rPr lang="en-NL" dirty="0"/>
              <a:t>e</a:t>
            </a:r>
            <a:r>
              <a:rPr lang="nl-NL" dirty="0"/>
              <a:t>r</a:t>
            </a:r>
            <a:r>
              <a:rPr lang="en-NL" dirty="0"/>
              <a:t> </a:t>
            </a:r>
            <a:r>
              <a:rPr lang="nl-NL" dirty="0"/>
              <a:t>i</a:t>
            </a:r>
            <a:r>
              <a:rPr lang="en-NL" dirty="0"/>
              <a:t>d</a:t>
            </a:r>
            <a:r>
              <a:rPr lang="nl-NL" dirty="0"/>
              <a:t>e</a:t>
            </a:r>
            <a:r>
              <a:rPr lang="en-NL" dirty="0"/>
              <a:t>a</a:t>
            </a:r>
            <a:r>
              <a:rPr lang="nl-NL" dirty="0"/>
              <a:t>s</a:t>
            </a:r>
            <a:r>
              <a:rPr lang="en-NL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BC70A-B81C-4D81-AEB8-D09C6E5FED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</a:t>
            </a:r>
            <a:r>
              <a:rPr lang="en-NL" dirty="0"/>
              <a:t>M</a:t>
            </a:r>
            <a:r>
              <a:rPr lang="nl-NL" dirty="0"/>
              <a:t>O</a:t>
            </a:r>
            <a:r>
              <a:rPr lang="en-NL" dirty="0"/>
              <a:t>T</a:t>
            </a:r>
            <a:r>
              <a:rPr lang="nl-NL" dirty="0"/>
              <a:t>E</a:t>
            </a:r>
            <a:r>
              <a:rPr lang="en-NL" dirty="0"/>
              <a:t>?</a:t>
            </a:r>
          </a:p>
          <a:p>
            <a:endParaRPr lang="en-NL" dirty="0"/>
          </a:p>
          <a:p>
            <a:r>
              <a:rPr lang="en-NL" dirty="0"/>
              <a:t>Synthesize </a:t>
            </a:r>
            <a:r>
              <a:rPr lang="nl-NL" dirty="0"/>
              <a:t>u</a:t>
            </a:r>
            <a:r>
              <a:rPr lang="en-NL" dirty="0"/>
              <a:t>s</a:t>
            </a:r>
            <a:r>
              <a:rPr lang="nl-NL" dirty="0"/>
              <a:t>i</a:t>
            </a:r>
            <a:r>
              <a:rPr lang="en-NL" dirty="0"/>
              <a:t>n</a:t>
            </a:r>
            <a:r>
              <a:rPr lang="nl-NL" dirty="0"/>
              <a:t>g</a:t>
            </a:r>
            <a:r>
              <a:rPr lang="en-NL" dirty="0"/>
              <a:t> </a:t>
            </a:r>
            <a:r>
              <a:rPr lang="nl-NL" dirty="0"/>
              <a:t>m</a:t>
            </a:r>
            <a:r>
              <a:rPr lang="en-NL" dirty="0"/>
              <a:t>u</a:t>
            </a:r>
            <a:r>
              <a:rPr lang="nl-NL" dirty="0"/>
              <a:t>l</a:t>
            </a:r>
            <a:r>
              <a:rPr lang="en-NL" dirty="0"/>
              <a:t>t</a:t>
            </a:r>
            <a:r>
              <a:rPr lang="nl-NL" dirty="0"/>
              <a:t>i</a:t>
            </a:r>
            <a:r>
              <a:rPr lang="en-NL" dirty="0"/>
              <a:t>p</a:t>
            </a:r>
            <a:r>
              <a:rPr lang="nl-NL" dirty="0"/>
              <a:t>l</a:t>
            </a:r>
            <a:r>
              <a:rPr lang="en-NL" dirty="0"/>
              <a:t>e </a:t>
            </a:r>
            <a:r>
              <a:rPr lang="nl-NL" dirty="0"/>
              <a:t>i</a:t>
            </a:r>
            <a:r>
              <a:rPr lang="en-NL" dirty="0"/>
              <a:t>m</a:t>
            </a:r>
            <a:r>
              <a:rPr lang="nl-NL" dirty="0"/>
              <a:t>p</a:t>
            </a:r>
            <a:r>
              <a:rPr lang="en-NL" dirty="0"/>
              <a:t>u</a:t>
            </a:r>
            <a:r>
              <a:rPr lang="nl-NL" dirty="0"/>
              <a:t>t</a:t>
            </a:r>
            <a:r>
              <a:rPr lang="en-NL" dirty="0"/>
              <a:t>a</a:t>
            </a:r>
            <a:r>
              <a:rPr lang="nl-NL" dirty="0"/>
              <a:t>t</a:t>
            </a:r>
            <a:r>
              <a:rPr lang="en-NL" dirty="0" err="1"/>
              <a:t>i</a:t>
            </a:r>
            <a:r>
              <a:rPr lang="nl-NL" dirty="0"/>
              <a:t>o</a:t>
            </a:r>
            <a:r>
              <a:rPr lang="en-NL" dirty="0"/>
              <a:t>n?</a:t>
            </a:r>
          </a:p>
          <a:p>
            <a:endParaRPr lang="en-NL" dirty="0"/>
          </a:p>
          <a:p>
            <a:r>
              <a:rPr lang="en-NL" dirty="0"/>
              <a:t>...</a:t>
            </a:r>
          </a:p>
          <a:p>
            <a:endParaRPr lang="en-NL" dirty="0"/>
          </a:p>
          <a:p>
            <a:r>
              <a:rPr lang="en-NL" i="1" dirty="0">
                <a:solidFill>
                  <a:srgbClr val="7030A0"/>
                </a:solidFill>
              </a:rPr>
              <a:t>Essentially any of the methods discussed that manipulate t</a:t>
            </a:r>
            <a:r>
              <a:rPr lang="nl-NL" i="1" dirty="0">
                <a:solidFill>
                  <a:srgbClr val="7030A0"/>
                </a:solidFill>
              </a:rPr>
              <a:t>r</a:t>
            </a:r>
            <a:r>
              <a:rPr lang="en-NL" i="1" dirty="0">
                <a:solidFill>
                  <a:srgbClr val="7030A0"/>
                </a:solidFill>
              </a:rPr>
              <a:t>a</a:t>
            </a:r>
            <a:r>
              <a:rPr lang="nl-NL" i="1" dirty="0">
                <a:solidFill>
                  <a:srgbClr val="7030A0"/>
                </a:solidFill>
              </a:rPr>
              <a:t>i</a:t>
            </a:r>
            <a:r>
              <a:rPr lang="en-NL" i="1" dirty="0">
                <a:solidFill>
                  <a:srgbClr val="7030A0"/>
                </a:solidFill>
              </a:rPr>
              <a:t>n</a:t>
            </a:r>
            <a:r>
              <a:rPr lang="nl-NL" i="1" dirty="0">
                <a:solidFill>
                  <a:srgbClr val="7030A0"/>
                </a:solidFill>
              </a:rPr>
              <a:t>i</a:t>
            </a:r>
            <a:r>
              <a:rPr lang="en-NL" i="1" dirty="0">
                <a:solidFill>
                  <a:srgbClr val="7030A0"/>
                </a:solidFill>
              </a:rPr>
              <a:t>n</a:t>
            </a:r>
            <a:r>
              <a:rPr lang="nl-NL" i="1" dirty="0">
                <a:solidFill>
                  <a:srgbClr val="7030A0"/>
                </a:solidFill>
              </a:rPr>
              <a:t>g</a:t>
            </a:r>
            <a:r>
              <a:rPr lang="en-NL" i="1" dirty="0">
                <a:solidFill>
                  <a:srgbClr val="7030A0"/>
                </a:solidFill>
              </a:rPr>
              <a:t> </a:t>
            </a:r>
            <a:r>
              <a:rPr lang="nl-NL" i="1" dirty="0">
                <a:solidFill>
                  <a:srgbClr val="7030A0"/>
                </a:solidFill>
              </a:rPr>
              <a:t>d</a:t>
            </a:r>
            <a:r>
              <a:rPr lang="en-NL" i="1" dirty="0">
                <a:solidFill>
                  <a:srgbClr val="7030A0"/>
                </a:solidFill>
              </a:rPr>
              <a:t>a</a:t>
            </a:r>
            <a:r>
              <a:rPr lang="nl-NL" i="1" dirty="0">
                <a:solidFill>
                  <a:srgbClr val="7030A0"/>
                </a:solidFill>
              </a:rPr>
              <a:t>t</a:t>
            </a:r>
            <a:r>
              <a:rPr lang="en-NL" i="1" dirty="0">
                <a:solidFill>
                  <a:srgbClr val="7030A0"/>
                </a:solidFill>
              </a:rPr>
              <a:t>a </a:t>
            </a:r>
            <a:r>
              <a:rPr lang="nl-NL" i="1" dirty="0">
                <a:solidFill>
                  <a:srgbClr val="7030A0"/>
                </a:solidFill>
              </a:rPr>
              <a:t>c</a:t>
            </a:r>
            <a:r>
              <a:rPr lang="en-NL" i="1" dirty="0">
                <a:solidFill>
                  <a:srgbClr val="7030A0"/>
                </a:solidFill>
              </a:rPr>
              <a:t>a</a:t>
            </a:r>
            <a:r>
              <a:rPr lang="nl-NL" i="1" dirty="0">
                <a:solidFill>
                  <a:srgbClr val="7030A0"/>
                </a:solidFill>
              </a:rPr>
              <a:t>n</a:t>
            </a:r>
            <a:r>
              <a:rPr lang="en-NL" i="1" dirty="0">
                <a:solidFill>
                  <a:srgbClr val="7030A0"/>
                </a:solidFill>
              </a:rPr>
              <a:t> </a:t>
            </a:r>
            <a:r>
              <a:rPr lang="nl-NL" i="1" dirty="0">
                <a:solidFill>
                  <a:srgbClr val="7030A0"/>
                </a:solidFill>
              </a:rPr>
              <a:t>w</a:t>
            </a:r>
            <a:r>
              <a:rPr lang="en-NL" i="1" dirty="0">
                <a:solidFill>
                  <a:srgbClr val="7030A0"/>
                </a:solidFill>
              </a:rPr>
              <a:t>o</a:t>
            </a:r>
            <a:r>
              <a:rPr lang="nl-NL" i="1" dirty="0">
                <a:solidFill>
                  <a:srgbClr val="7030A0"/>
                </a:solidFill>
              </a:rPr>
              <a:t>r</a:t>
            </a:r>
            <a:r>
              <a:rPr lang="en-NL" i="1" dirty="0">
                <a:solidFill>
                  <a:srgbClr val="7030A0"/>
                </a:solidFill>
              </a:rPr>
              <a:t>k </a:t>
            </a:r>
            <a:r>
              <a:rPr lang="nl-NL" i="1" dirty="0">
                <a:solidFill>
                  <a:srgbClr val="7030A0"/>
                </a:solidFill>
              </a:rPr>
              <a:t>s</a:t>
            </a:r>
            <a:r>
              <a:rPr lang="en-NL" i="1" dirty="0" err="1">
                <a:solidFill>
                  <a:srgbClr val="7030A0"/>
                </a:solidFill>
              </a:rPr>
              <a:t>i</a:t>
            </a:r>
            <a:r>
              <a:rPr lang="nl-NL" i="1" dirty="0">
                <a:solidFill>
                  <a:srgbClr val="7030A0"/>
                </a:solidFill>
              </a:rPr>
              <a:t>n</a:t>
            </a:r>
            <a:r>
              <a:rPr lang="en-NL" i="1" dirty="0">
                <a:solidFill>
                  <a:srgbClr val="7030A0"/>
                </a:solidFill>
              </a:rPr>
              <a:t>c</a:t>
            </a:r>
            <a:r>
              <a:rPr lang="nl-NL" i="1" dirty="0">
                <a:solidFill>
                  <a:srgbClr val="7030A0"/>
                </a:solidFill>
              </a:rPr>
              <a:t>e</a:t>
            </a:r>
            <a:r>
              <a:rPr lang="en-NL" i="1" dirty="0">
                <a:solidFill>
                  <a:srgbClr val="7030A0"/>
                </a:solidFill>
              </a:rPr>
              <a:t> </a:t>
            </a:r>
            <a:r>
              <a:rPr lang="nl-NL" i="1" dirty="0">
                <a:solidFill>
                  <a:srgbClr val="7030A0"/>
                </a:solidFill>
              </a:rPr>
              <a:t>w</a:t>
            </a:r>
            <a:r>
              <a:rPr lang="en-NL" i="1" dirty="0">
                <a:solidFill>
                  <a:srgbClr val="7030A0"/>
                </a:solidFill>
              </a:rPr>
              <a:t>e </a:t>
            </a:r>
            <a:r>
              <a:rPr lang="nl-NL" i="1" dirty="0">
                <a:solidFill>
                  <a:srgbClr val="7030A0"/>
                </a:solidFill>
              </a:rPr>
              <a:t>m</a:t>
            </a:r>
            <a:r>
              <a:rPr lang="en-NL" i="1" dirty="0">
                <a:solidFill>
                  <a:srgbClr val="7030A0"/>
                </a:solidFill>
              </a:rPr>
              <a:t>a</a:t>
            </a:r>
            <a:r>
              <a:rPr lang="nl-NL" i="1" dirty="0">
                <a:solidFill>
                  <a:srgbClr val="7030A0"/>
                </a:solidFill>
              </a:rPr>
              <a:t>i</a:t>
            </a:r>
            <a:r>
              <a:rPr lang="en-NL" i="1" dirty="0">
                <a:solidFill>
                  <a:srgbClr val="7030A0"/>
                </a:solidFill>
              </a:rPr>
              <a:t>n</a:t>
            </a:r>
            <a:r>
              <a:rPr lang="nl-NL" i="1" dirty="0">
                <a:solidFill>
                  <a:srgbClr val="7030A0"/>
                </a:solidFill>
              </a:rPr>
              <a:t>l</a:t>
            </a:r>
            <a:r>
              <a:rPr lang="en-NL" i="1" dirty="0">
                <a:solidFill>
                  <a:srgbClr val="7030A0"/>
                </a:solidFill>
              </a:rPr>
              <a:t>y </a:t>
            </a:r>
            <a:r>
              <a:rPr lang="nl-NL" i="1" dirty="0">
                <a:solidFill>
                  <a:srgbClr val="7030A0"/>
                </a:solidFill>
              </a:rPr>
              <a:t>c</a:t>
            </a:r>
            <a:r>
              <a:rPr lang="en-NL" i="1" dirty="0">
                <a:solidFill>
                  <a:srgbClr val="7030A0"/>
                </a:solidFill>
              </a:rPr>
              <a:t>a</a:t>
            </a:r>
            <a:r>
              <a:rPr lang="nl-NL" i="1" dirty="0">
                <a:solidFill>
                  <a:srgbClr val="7030A0"/>
                </a:solidFill>
              </a:rPr>
              <a:t>r</a:t>
            </a:r>
            <a:r>
              <a:rPr lang="en-NL" i="1" dirty="0">
                <a:solidFill>
                  <a:srgbClr val="7030A0"/>
                </a:solidFill>
              </a:rPr>
              <a:t>e </a:t>
            </a:r>
            <a:r>
              <a:rPr lang="nl-NL" i="1" dirty="0">
                <a:solidFill>
                  <a:srgbClr val="7030A0"/>
                </a:solidFill>
              </a:rPr>
              <a:t>a</a:t>
            </a:r>
            <a:r>
              <a:rPr lang="en-NL" i="1" dirty="0">
                <a:solidFill>
                  <a:srgbClr val="7030A0"/>
                </a:solidFill>
              </a:rPr>
              <a:t>b</a:t>
            </a:r>
            <a:r>
              <a:rPr lang="nl-NL" i="1" dirty="0">
                <a:solidFill>
                  <a:srgbClr val="7030A0"/>
                </a:solidFill>
              </a:rPr>
              <a:t>o</a:t>
            </a:r>
            <a:r>
              <a:rPr lang="en-NL" i="1" dirty="0">
                <a:solidFill>
                  <a:srgbClr val="7030A0"/>
                </a:solidFill>
              </a:rPr>
              <a:t>u</a:t>
            </a:r>
            <a:r>
              <a:rPr lang="nl-NL" i="1" dirty="0">
                <a:solidFill>
                  <a:srgbClr val="7030A0"/>
                </a:solidFill>
              </a:rPr>
              <a:t>t</a:t>
            </a:r>
            <a:r>
              <a:rPr lang="en-NL" i="1" dirty="0">
                <a:solidFill>
                  <a:srgbClr val="7030A0"/>
                </a:solidFill>
              </a:rPr>
              <a:t> </a:t>
            </a:r>
            <a:r>
              <a:rPr lang="nl-NL" i="1" dirty="0">
                <a:solidFill>
                  <a:srgbClr val="7030A0"/>
                </a:solidFill>
              </a:rPr>
              <a:t>l</a:t>
            </a:r>
            <a:r>
              <a:rPr lang="en-NL" i="1" dirty="0">
                <a:solidFill>
                  <a:srgbClr val="7030A0"/>
                </a:solidFill>
              </a:rPr>
              <a:t>e</a:t>
            </a:r>
            <a:r>
              <a:rPr lang="nl-NL" i="1" dirty="0">
                <a:solidFill>
                  <a:srgbClr val="7030A0"/>
                </a:solidFill>
              </a:rPr>
              <a:t>a</a:t>
            </a:r>
            <a:r>
              <a:rPr lang="en-NL" i="1" dirty="0">
                <a:solidFill>
                  <a:srgbClr val="7030A0"/>
                </a:solidFill>
              </a:rPr>
              <a:t>r</a:t>
            </a:r>
            <a:r>
              <a:rPr lang="nl-NL" i="1" dirty="0">
                <a:solidFill>
                  <a:srgbClr val="7030A0"/>
                </a:solidFill>
              </a:rPr>
              <a:t>n</a:t>
            </a:r>
            <a:r>
              <a:rPr lang="en-NL" i="1" dirty="0" err="1">
                <a:solidFill>
                  <a:srgbClr val="7030A0"/>
                </a:solidFill>
              </a:rPr>
              <a:t>i</a:t>
            </a:r>
            <a:r>
              <a:rPr lang="nl-NL" i="1" dirty="0">
                <a:solidFill>
                  <a:srgbClr val="7030A0"/>
                </a:solidFill>
              </a:rPr>
              <a:t>n</a:t>
            </a:r>
            <a:r>
              <a:rPr lang="en-NL" i="1" dirty="0">
                <a:solidFill>
                  <a:srgbClr val="7030A0"/>
                </a:solidFill>
              </a:rPr>
              <a:t>g </a:t>
            </a:r>
            <a:r>
              <a:rPr lang="nl-NL" i="1" dirty="0">
                <a:solidFill>
                  <a:srgbClr val="7030A0"/>
                </a:solidFill>
              </a:rPr>
              <a:t>a</a:t>
            </a:r>
            <a:r>
              <a:rPr lang="en-NL" i="1" dirty="0">
                <a:solidFill>
                  <a:srgbClr val="7030A0"/>
                </a:solidFill>
              </a:rPr>
              <a:t> good model from the data!</a:t>
            </a:r>
          </a:p>
        </p:txBody>
      </p:sp>
    </p:spTree>
    <p:extLst>
      <p:ext uri="{BB962C8B-B14F-4D97-AF65-F5344CB8AC3E}">
        <p14:creationId xmlns:p14="http://schemas.microsoft.com/office/powerpoint/2010/main" val="1303575233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Pros: </a:t>
            </a:r>
          </a:p>
          <a:p>
            <a:pPr lvl="1"/>
            <a:r>
              <a:rPr lang="en-US" dirty="0"/>
              <a:t>No respondent re-</a:t>
            </a:r>
            <a:r>
              <a:rPr lang="en-US" dirty="0" err="1"/>
              <a:t>identication</a:t>
            </a:r>
            <a:r>
              <a:rPr lang="en-US" dirty="0"/>
              <a:t> seems possible, because data are synthetic.</a:t>
            </a:r>
          </a:p>
          <a:p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If a synthetic record matches by chance a respondent's attributes, re-identification is likely and the respondent will find little comfort in the data being synthetic…</a:t>
            </a:r>
          </a:p>
          <a:p>
            <a:pPr lvl="1"/>
            <a:r>
              <a:rPr lang="en-US" dirty="0"/>
              <a:t>Data utility of synthetic </a:t>
            </a:r>
            <a:r>
              <a:rPr lang="en-US" dirty="0" err="1"/>
              <a:t>microdata</a:t>
            </a:r>
            <a:r>
              <a:rPr lang="en-US" dirty="0"/>
              <a:t> is limited to the statistics and relationships pre-selected at the outset</a:t>
            </a:r>
          </a:p>
          <a:p>
            <a:pPr lvl="1"/>
            <a:r>
              <a:rPr lang="en-US" dirty="0"/>
              <a:t>Analyses on random subdomains are no longer preserved.</a:t>
            </a:r>
          </a:p>
          <a:p>
            <a:endParaRPr lang="en-US" dirty="0"/>
          </a:p>
          <a:p>
            <a:r>
              <a:rPr lang="en-US" dirty="0"/>
              <a:t>Partially synthetic data is more flexible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069877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Anonymization</a:t>
            </a:r>
            <a:r>
              <a:rPr lang="en-US" dirty="0"/>
              <a:t> freeware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Argus, with -Argus for </a:t>
            </a:r>
            <a:r>
              <a:rPr lang="en-US" dirty="0" err="1"/>
              <a:t>microdata</a:t>
            </a:r>
            <a:r>
              <a:rPr lang="en-US" dirty="0"/>
              <a:t> and -Argus for tables.</a:t>
            </a:r>
          </a:p>
          <a:p>
            <a:pPr lvl="1"/>
            <a:r>
              <a:rPr lang="en-US" dirty="0"/>
              <a:t>http://</a:t>
            </a:r>
            <a:r>
              <a:rPr lang="en-US" dirty="0" err="1"/>
              <a:t>neon.vb.cbs.nl</a:t>
            </a:r>
            <a:r>
              <a:rPr lang="en-US" dirty="0"/>
              <a:t>/</a:t>
            </a:r>
            <a:r>
              <a:rPr lang="en-US" dirty="0" err="1"/>
              <a:t>casc</a:t>
            </a:r>
            <a:endParaRPr lang="en-US" dirty="0"/>
          </a:p>
          <a:p>
            <a:r>
              <a:rPr lang="en-US" dirty="0" err="1"/>
              <a:t>sdcMicro</a:t>
            </a:r>
            <a:r>
              <a:rPr lang="en-US" dirty="0"/>
              <a:t>. Statistical Disclosure Control methods for anonymization of microdata and risk estimation</a:t>
            </a:r>
          </a:p>
          <a:p>
            <a:pPr lvl="1"/>
            <a:r>
              <a:rPr lang="en-US" dirty="0"/>
              <a:t>http://</a:t>
            </a:r>
            <a:r>
              <a:rPr lang="en-US" dirty="0" err="1"/>
              <a:t>cran.r-project.org</a:t>
            </a:r>
            <a:r>
              <a:rPr lang="en-US" dirty="0"/>
              <a:t>/package=</a:t>
            </a:r>
            <a:r>
              <a:rPr lang="en-US" dirty="0" err="1"/>
              <a:t>sdcMicro</a:t>
            </a:r>
            <a:endParaRPr lang="en-US" dirty="0"/>
          </a:p>
          <a:p>
            <a:r>
              <a:rPr lang="en-US" dirty="0"/>
              <a:t>ARX, </a:t>
            </a:r>
            <a:r>
              <a:rPr lang="en-US" b="1" dirty="0"/>
              <a:t>k</a:t>
            </a:r>
            <a:r>
              <a:rPr lang="en-US" dirty="0"/>
              <a:t>-anonymity, </a:t>
            </a:r>
            <a:r>
              <a:rPr lang="en-US" b="1" dirty="0"/>
              <a:t>l </a:t>
            </a:r>
            <a:r>
              <a:rPr lang="en-US" dirty="0"/>
              <a:t>-diversity, </a:t>
            </a:r>
            <a:r>
              <a:rPr lang="en-US" b="1" dirty="0"/>
              <a:t>t</a:t>
            </a:r>
            <a:r>
              <a:rPr lang="en-US" dirty="0"/>
              <a:t>-closeness (extensions of k-</a:t>
            </a:r>
            <a:r>
              <a:rPr lang="en-US" dirty="0" err="1"/>
              <a:t>anonimity</a:t>
            </a:r>
            <a:r>
              <a:rPr lang="en-US" dirty="0"/>
              <a:t>) implementation in Java</a:t>
            </a:r>
          </a:p>
          <a:p>
            <a:pPr lvl="1"/>
            <a:r>
              <a:rPr lang="en-US" dirty="0">
                <a:hlinkClick r:id="rId2"/>
              </a:rPr>
              <a:t>http://arx.deidentifier.org</a:t>
            </a:r>
            <a:endParaRPr lang="en-US" dirty="0"/>
          </a:p>
          <a:p>
            <a:r>
              <a:rPr lang="en-US" dirty="0"/>
              <a:t>Mice, for multiple imputation</a:t>
            </a:r>
          </a:p>
        </p:txBody>
      </p:sp>
    </p:spTree>
    <p:extLst>
      <p:ext uri="{BB962C8B-B14F-4D97-AF65-F5344CB8AC3E}">
        <p14:creationId xmlns:p14="http://schemas.microsoft.com/office/powerpoint/2010/main" val="1077667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Manipulating input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Should be well-known already</a:t>
            </a:r>
          </a:p>
          <a:p>
            <a:pPr lvl="1"/>
            <a:r>
              <a:rPr lang="en-US" dirty="0"/>
              <a:t>PCA before linear classification</a:t>
            </a:r>
          </a:p>
          <a:p>
            <a:pPr lvl="1"/>
            <a:r>
              <a:rPr lang="en-US" dirty="0"/>
              <a:t>Noise reduction (</a:t>
            </a:r>
            <a:r>
              <a:rPr lang="en-US" dirty="0" err="1"/>
              <a:t>eg</a:t>
            </a:r>
            <a:r>
              <a:rPr lang="en-US" dirty="0"/>
              <a:t> Fast Fourier transform)</a:t>
            </a:r>
          </a:p>
          <a:p>
            <a:pPr lvl="1"/>
            <a:r>
              <a:rPr lang="en-US" dirty="0"/>
              <a:t>Feature selection</a:t>
            </a:r>
          </a:p>
          <a:p>
            <a:pPr lvl="1"/>
            <a:r>
              <a:rPr lang="is-IS" dirty="0"/>
              <a:t>…</a:t>
            </a:r>
          </a:p>
          <a:p>
            <a:endParaRPr lang="is-IS" dirty="0"/>
          </a:p>
          <a:p>
            <a:r>
              <a:rPr lang="is-IS" dirty="0"/>
              <a:t>Today:</a:t>
            </a:r>
          </a:p>
          <a:p>
            <a:pPr lvl="1"/>
            <a:r>
              <a:rPr lang="is-IS" dirty="0"/>
              <a:t>Different </a:t>
            </a:r>
            <a:r>
              <a:rPr lang="is-IS" dirty="0">
                <a:solidFill>
                  <a:srgbClr val="008000"/>
                </a:solidFill>
              </a:rPr>
              <a:t>sampling</a:t>
            </a:r>
            <a:r>
              <a:rPr lang="is-IS" dirty="0"/>
              <a:t> strategies</a:t>
            </a:r>
          </a:p>
          <a:p>
            <a:pPr lvl="1"/>
            <a:r>
              <a:rPr lang="is-IS" dirty="0">
                <a:solidFill>
                  <a:srgbClr val="008000"/>
                </a:solidFill>
              </a:rPr>
              <a:t>Synthesizing</a:t>
            </a:r>
            <a:r>
              <a:rPr lang="is-IS" dirty="0"/>
              <a:t> new data rows</a:t>
            </a:r>
          </a:p>
          <a:p>
            <a:pPr lvl="1"/>
            <a:r>
              <a:rPr lang="is-IS" dirty="0"/>
              <a:t>Focus on dealing with imbalanced data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Parallelogram 3"/>
          <p:cNvSpPr/>
          <p:nvPr/>
        </p:nvSpPr>
        <p:spPr>
          <a:xfrm>
            <a:off x="6301268" y="4757134"/>
            <a:ext cx="2371813" cy="1421282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5606367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unbalanced input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>
            <a:normAutofit/>
          </a:bodyPr>
          <a:lstStyle/>
          <a:p>
            <a:r>
              <a:rPr lang="en-US" dirty="0"/>
              <a:t>Sampling</a:t>
            </a:r>
          </a:p>
          <a:p>
            <a:pPr lvl="1"/>
            <a:r>
              <a:rPr lang="en-US" dirty="0"/>
              <a:t>oversample minority class</a:t>
            </a:r>
          </a:p>
          <a:p>
            <a:pPr lvl="1"/>
            <a:r>
              <a:rPr lang="en-US" dirty="0" err="1"/>
              <a:t>undersample</a:t>
            </a:r>
            <a:r>
              <a:rPr lang="en-US" dirty="0"/>
              <a:t> majority class</a:t>
            </a:r>
          </a:p>
          <a:p>
            <a:pPr lvl="1"/>
            <a:endParaRPr lang="en-US" dirty="0"/>
          </a:p>
          <a:p>
            <a:r>
              <a:rPr lang="en-US" dirty="0"/>
              <a:t>Weighting</a:t>
            </a:r>
          </a:p>
          <a:p>
            <a:pPr lvl="1"/>
            <a:r>
              <a:rPr lang="en-US" dirty="0"/>
              <a:t>assign large weights to minority class</a:t>
            </a:r>
          </a:p>
          <a:p>
            <a:pPr lvl="1"/>
            <a:r>
              <a:rPr lang="en-US" dirty="0"/>
              <a:t>assign small weights to majority class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Synthesizing</a:t>
            </a:r>
          </a:p>
          <a:p>
            <a:pPr lvl="1"/>
            <a:r>
              <a:rPr lang="en-US" dirty="0"/>
              <a:t>add artificial minority class instances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b="1" i="1" dirty="0">
                <a:solidFill>
                  <a:schemeClr val="accent2"/>
                </a:solidFill>
              </a:rPr>
              <a:t>Important:</a:t>
            </a:r>
          </a:p>
          <a:p>
            <a:pPr lvl="1"/>
            <a:r>
              <a:rPr lang="en-US" b="1" i="1" dirty="0">
                <a:solidFill>
                  <a:schemeClr val="accent2"/>
                </a:solidFill>
              </a:rPr>
              <a:t>TEST ON UNMODIFIED TEST SET</a:t>
            </a:r>
          </a:p>
        </p:txBody>
      </p:sp>
    </p:spTree>
    <p:extLst>
      <p:ext uri="{BB962C8B-B14F-4D97-AF65-F5344CB8AC3E}">
        <p14:creationId xmlns:p14="http://schemas.microsoft.com/office/powerpoint/2010/main" val="40910017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effect of sampling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AACE0B-615D-5D40-91FE-B873F4C7AFF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DED7596-BE9B-B345-A100-A6456C781214}" type="slidenum">
              <a:rPr lang="en-US" smtClean="0"/>
              <a:t>14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 bwMode="auto">
          <a:xfrm flipV="1">
            <a:off x="1942419" y="1631227"/>
            <a:ext cx="0" cy="36484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" name="Straight Arrow Connector 6"/>
          <p:cNvCxnSpPr/>
          <p:nvPr/>
        </p:nvCxnSpPr>
        <p:spPr bwMode="auto">
          <a:xfrm>
            <a:off x="1942419" y="5279695"/>
            <a:ext cx="5628035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1635424" y="2004790"/>
            <a:ext cx="31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96912" y="5304601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x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095607" y="3813322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03644" y="4480953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810515" y="4487454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012130" y="3064075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634212" y="2376545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955620" y="2191879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19304" y="4663190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290904" y="4302788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888982" y="3433407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14601" y="1635458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17395" y="2118177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293098" y="2127347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561409" y="3926955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535121" y="4111621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509248" y="2302843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cxnSp>
        <p:nvCxnSpPr>
          <p:cNvPr id="30" name="Straight Connector 29"/>
          <p:cNvCxnSpPr/>
          <p:nvPr/>
        </p:nvCxnSpPr>
        <p:spPr bwMode="auto">
          <a:xfrm flipV="1">
            <a:off x="1635424" y="672414"/>
            <a:ext cx="4764598" cy="500151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1" name="TextBox 30"/>
          <p:cNvSpPr txBox="1"/>
          <p:nvPr/>
        </p:nvSpPr>
        <p:spPr>
          <a:xfrm>
            <a:off x="5469177" y="888393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-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250713" y="888393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+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42419" y="5557873"/>
            <a:ext cx="14399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Error = 3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177214" y="5765327"/>
            <a:ext cx="4700637" cy="996169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pitchFamily="1" charset="-128"/>
              </a:rPr>
              <a:t>What happens if we sample every -</a:t>
            </a:r>
            <a:r>
              <a:rPr kumimoji="0" lang="en-US" sz="24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pitchFamily="1" charset="-128"/>
              </a:rPr>
              <a:t> instance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pitchFamily="1" charset="-128"/>
              </a:rPr>
              <a:t> 10 times?</a:t>
            </a:r>
          </a:p>
        </p:txBody>
      </p:sp>
    </p:spTree>
    <p:extLst>
      <p:ext uri="{BB962C8B-B14F-4D97-AF65-F5344CB8AC3E}">
        <p14:creationId xmlns:p14="http://schemas.microsoft.com/office/powerpoint/2010/main" val="26441713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effect of sampling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7073952-895F-AA42-841D-95006F95582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DED7596-BE9B-B345-A100-A6456C781214}" type="slidenum">
              <a:rPr lang="en-US" smtClean="0"/>
              <a:t>15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 bwMode="auto">
          <a:xfrm flipV="1">
            <a:off x="1942419" y="1631227"/>
            <a:ext cx="0" cy="36484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" name="Straight Arrow Connector 6"/>
          <p:cNvCxnSpPr/>
          <p:nvPr/>
        </p:nvCxnSpPr>
        <p:spPr bwMode="auto">
          <a:xfrm>
            <a:off x="1942419" y="5279695"/>
            <a:ext cx="5628035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1635424" y="2004790"/>
            <a:ext cx="31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96912" y="5304601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x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095607" y="3813322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03644" y="4480953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810515" y="4487454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012130" y="3064075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634212" y="2376545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955620" y="2191879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19304" y="4663190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290904" y="4302788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888982" y="3433407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14601" y="1635458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17395" y="2118177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293098" y="2127347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561409" y="3926955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535121" y="4111621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509248" y="2302843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cxnSp>
        <p:nvCxnSpPr>
          <p:cNvPr id="30" name="Straight Connector 29"/>
          <p:cNvCxnSpPr/>
          <p:nvPr/>
        </p:nvCxnSpPr>
        <p:spPr bwMode="auto">
          <a:xfrm flipV="1">
            <a:off x="1635424" y="672414"/>
            <a:ext cx="4764598" cy="500151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1" name="TextBox 30"/>
          <p:cNvSpPr txBox="1"/>
          <p:nvPr/>
        </p:nvSpPr>
        <p:spPr>
          <a:xfrm>
            <a:off x="5469177" y="888393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-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250713" y="888393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+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42419" y="5557873"/>
            <a:ext cx="16079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Error = 21</a:t>
            </a:r>
          </a:p>
        </p:txBody>
      </p:sp>
      <p:sp>
        <p:nvSpPr>
          <p:cNvPr id="29" name="Rounded Rectangle 28"/>
          <p:cNvSpPr/>
          <p:nvPr/>
        </p:nvSpPr>
        <p:spPr bwMode="auto">
          <a:xfrm>
            <a:off x="4177214" y="6151342"/>
            <a:ext cx="4700637" cy="610153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pitchFamily="1" charset="-128"/>
              </a:rPr>
              <a:t>What is a better separator?</a:t>
            </a:r>
          </a:p>
        </p:txBody>
      </p:sp>
    </p:spTree>
    <p:extLst>
      <p:ext uri="{BB962C8B-B14F-4D97-AF65-F5344CB8AC3E}">
        <p14:creationId xmlns:p14="http://schemas.microsoft.com/office/powerpoint/2010/main" val="12136307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effect of resampling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4714AC-ECAA-D749-9CAF-A26A691EFCF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DED7596-BE9B-B345-A100-A6456C781214}" type="slidenum">
              <a:rPr lang="en-US" smtClean="0"/>
              <a:t>16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 bwMode="auto">
          <a:xfrm flipV="1">
            <a:off x="1942419" y="1631227"/>
            <a:ext cx="0" cy="36484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" name="Straight Arrow Connector 6"/>
          <p:cNvCxnSpPr/>
          <p:nvPr/>
        </p:nvCxnSpPr>
        <p:spPr bwMode="auto">
          <a:xfrm>
            <a:off x="1942419" y="5279695"/>
            <a:ext cx="5628035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1635424" y="2004790"/>
            <a:ext cx="31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96912" y="5304601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x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095607" y="3813322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03644" y="4480953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810515" y="4487454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012130" y="3064075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634212" y="2376545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955620" y="2191879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19304" y="4663190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290904" y="4302788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888982" y="3433407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14601" y="1635458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17395" y="2118177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293098" y="2127347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561409" y="3926955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535121" y="4111621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509248" y="2302843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976235" y="2312013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-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42419" y="5557873"/>
            <a:ext cx="14399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Error = 4</a:t>
            </a:r>
          </a:p>
        </p:txBody>
      </p:sp>
      <p:cxnSp>
        <p:nvCxnSpPr>
          <p:cNvPr id="29" name="Straight Connector 28"/>
          <p:cNvCxnSpPr/>
          <p:nvPr/>
        </p:nvCxnSpPr>
        <p:spPr bwMode="auto">
          <a:xfrm flipV="1">
            <a:off x="1635424" y="2672176"/>
            <a:ext cx="6719468" cy="247054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5" name="TextBox 34"/>
          <p:cNvSpPr txBox="1"/>
          <p:nvPr/>
        </p:nvSpPr>
        <p:spPr>
          <a:xfrm>
            <a:off x="8118330" y="2745877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644171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on fraud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Data = sample &lt; 50k rows from the fraud data (for speed)</a:t>
            </a:r>
          </a:p>
          <a:p>
            <a:endParaRPr lang="en-US" dirty="0"/>
          </a:p>
          <a:p>
            <a:r>
              <a:rPr lang="en-US" dirty="0"/>
              <a:t>Q: How much </a:t>
            </a:r>
            <a:r>
              <a:rPr lang="en-US" dirty="0">
                <a:solidFill>
                  <a:schemeClr val="accent3"/>
                </a:solidFill>
              </a:rPr>
              <a:t>sampling of fraud cases</a:t>
            </a:r>
            <a:r>
              <a:rPr lang="en-US" dirty="0"/>
              <a:t> is needed before a</a:t>
            </a:r>
          </a:p>
          <a:p>
            <a:pPr lvl="1"/>
            <a:r>
              <a:rPr lang="en-US" dirty="0"/>
              <a:t>Decision Tree</a:t>
            </a:r>
          </a:p>
          <a:p>
            <a:pPr lvl="1"/>
            <a:r>
              <a:rPr lang="en-US" dirty="0"/>
              <a:t>Naïve Bayes</a:t>
            </a:r>
          </a:p>
          <a:p>
            <a:pPr lvl="1"/>
            <a:r>
              <a:rPr lang="en-US" dirty="0"/>
              <a:t>3-NN</a:t>
            </a:r>
          </a:p>
          <a:p>
            <a:pPr lvl="1"/>
            <a:r>
              <a:rPr lang="en-US" dirty="0"/>
              <a:t>your favorite classifier</a:t>
            </a:r>
          </a:p>
          <a:p>
            <a:r>
              <a:rPr lang="en-US" dirty="0"/>
              <a:t>classifies all fraud instances correctly on training data?</a:t>
            </a:r>
          </a:p>
          <a:p>
            <a:endParaRPr lang="en-US" dirty="0"/>
          </a:p>
          <a:p>
            <a:r>
              <a:rPr lang="en-US" dirty="0"/>
              <a:t>What is the effect on the test data?</a:t>
            </a:r>
          </a:p>
          <a:p>
            <a:endParaRPr lang="en-US" dirty="0"/>
          </a:p>
          <a:p>
            <a:r>
              <a:rPr lang="en-US" dirty="0"/>
              <a:t>Remember to split train-test before sampling fraud cases!</a:t>
            </a:r>
          </a:p>
          <a:p>
            <a:endParaRPr lang="en-US" dirty="0"/>
          </a:p>
          <a:p>
            <a:r>
              <a:rPr lang="en-US" dirty="0"/>
              <a:t>Remember not to use the booking date feature! (cheating)</a:t>
            </a:r>
          </a:p>
        </p:txBody>
      </p:sp>
    </p:spTree>
    <p:extLst>
      <p:ext uri="{BB962C8B-B14F-4D97-AF65-F5344CB8AC3E}">
        <p14:creationId xmlns:p14="http://schemas.microsoft.com/office/powerpoint/2010/main" val="8566948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on fraud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Sample 50k rows from the fraud data (for speed)</a:t>
            </a:r>
          </a:p>
          <a:p>
            <a:endParaRPr lang="en-US" dirty="0"/>
          </a:p>
          <a:p>
            <a:r>
              <a:rPr lang="en-US" dirty="0"/>
              <a:t>Q: How much </a:t>
            </a:r>
            <a:r>
              <a:rPr lang="en-US" dirty="0" err="1">
                <a:solidFill>
                  <a:schemeClr val="accent2"/>
                </a:solidFill>
              </a:rPr>
              <a:t>undersampling</a:t>
            </a:r>
            <a:r>
              <a:rPr lang="en-US" dirty="0">
                <a:solidFill>
                  <a:schemeClr val="accent2"/>
                </a:solidFill>
              </a:rPr>
              <a:t> of non-fraud cases</a:t>
            </a:r>
            <a:r>
              <a:rPr lang="en-US" dirty="0"/>
              <a:t> is needed before a</a:t>
            </a:r>
          </a:p>
          <a:p>
            <a:pPr lvl="1"/>
            <a:r>
              <a:rPr lang="en-US" dirty="0"/>
              <a:t>Decision Tree</a:t>
            </a:r>
          </a:p>
          <a:p>
            <a:pPr lvl="1"/>
            <a:r>
              <a:rPr lang="en-US" dirty="0"/>
              <a:t>Naïve Bayes</a:t>
            </a:r>
          </a:p>
          <a:p>
            <a:pPr lvl="1"/>
            <a:r>
              <a:rPr lang="en-US" dirty="0"/>
              <a:t>3-NN</a:t>
            </a:r>
          </a:p>
          <a:p>
            <a:pPr lvl="1"/>
            <a:r>
              <a:rPr lang="en-US" dirty="0"/>
              <a:t>your favorite classifier</a:t>
            </a:r>
          </a:p>
          <a:p>
            <a:r>
              <a:rPr lang="en-US" dirty="0"/>
              <a:t>classifies all fraud instances correctly on training data?</a:t>
            </a:r>
          </a:p>
          <a:p>
            <a:endParaRPr lang="en-US" dirty="0"/>
          </a:p>
          <a:p>
            <a:r>
              <a:rPr lang="en-US" dirty="0"/>
              <a:t>What is the effect on the test data?</a:t>
            </a:r>
          </a:p>
          <a:p>
            <a:endParaRPr lang="en-US" dirty="0"/>
          </a:p>
          <a:p>
            <a:r>
              <a:rPr lang="en-US" dirty="0"/>
              <a:t>Remember split train-test before sampling non-fraud cases!</a:t>
            </a:r>
          </a:p>
          <a:p>
            <a:endParaRPr lang="en-US" dirty="0"/>
          </a:p>
          <a:p>
            <a:r>
              <a:rPr lang="en-US" dirty="0"/>
              <a:t>Remember not to use the booking date feature! (cheating)</a:t>
            </a:r>
          </a:p>
        </p:txBody>
      </p:sp>
    </p:spTree>
    <p:extLst>
      <p:ext uri="{BB962C8B-B14F-4D97-AF65-F5344CB8AC3E}">
        <p14:creationId xmlns:p14="http://schemas.microsoft.com/office/powerpoint/2010/main" val="19006479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Oversampling issues:</a:t>
            </a:r>
          </a:p>
          <a:p>
            <a:pPr lvl="1"/>
            <a:r>
              <a:rPr lang="en-US" dirty="0" err="1"/>
              <a:t>overfitting</a:t>
            </a:r>
            <a:r>
              <a:rPr lang="en-US" dirty="0"/>
              <a:t>: the sampled examples provide false evidence of a positive label at a very specific point, possibly an anomaly</a:t>
            </a:r>
          </a:p>
          <a:p>
            <a:pPr lvl="1"/>
            <a:r>
              <a:rPr lang="en-US" dirty="0"/>
              <a:t>ignorance: some classifiers ignore multiple copies (can actually be a good thing)</a:t>
            </a:r>
          </a:p>
          <a:p>
            <a:endParaRPr lang="en-US" dirty="0"/>
          </a:p>
          <a:p>
            <a:r>
              <a:rPr lang="en-US" dirty="0" err="1"/>
              <a:t>Undersampling</a:t>
            </a:r>
            <a:r>
              <a:rPr lang="en-US" dirty="0"/>
              <a:t> issues:</a:t>
            </a:r>
          </a:p>
          <a:p>
            <a:pPr lvl="1"/>
            <a:r>
              <a:rPr lang="en-US" dirty="0"/>
              <a:t>information loss: some examples can be essential for good performance!</a:t>
            </a:r>
          </a:p>
          <a:p>
            <a:pPr lvl="1"/>
            <a:endParaRPr lang="en-US" dirty="0"/>
          </a:p>
          <a:p>
            <a:r>
              <a:rPr lang="en-US" i="1" dirty="0">
                <a:solidFill>
                  <a:srgbClr val="8064A2"/>
                </a:solidFill>
              </a:rPr>
              <a:t>By sampling, you force the algorithm to learn from a distribution different from the testing distribution!</a:t>
            </a:r>
          </a:p>
          <a:p>
            <a:pPr lvl="1"/>
            <a:r>
              <a:rPr lang="en-US" dirty="0"/>
              <a:t>not really what the algorithms are built to do best</a:t>
            </a:r>
            <a:r>
              <a:rPr lang="is-IS" dirty="0"/>
              <a:t>…but you have to do something...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204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Mattermost</a:t>
            </a:r>
            <a:r>
              <a:rPr lang="en-US" dirty="0"/>
              <a:t>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pPr marL="0" indent="0">
              <a:buNone/>
            </a:pPr>
            <a:r>
              <a:rPr lang="en-NL" dirty="0"/>
              <a:t>S</a:t>
            </a:r>
            <a:r>
              <a:rPr lang="en-US" dirty="0"/>
              <a:t>ay we have 3  consecutive fraudulent samples from the same credit card. The middle sample lands in the test set during cross validation. If we extracted features about the past frauds before the </a:t>
            </a:r>
            <a:r>
              <a:rPr lang="en-US" dirty="0" err="1"/>
              <a:t>crossvalidation</a:t>
            </a:r>
            <a:r>
              <a:rPr lang="en-US" dirty="0"/>
              <a:t>, the test sample will influence increase number of past frauds for the last training sample. My concern is such situation may appear if we extract the features before </a:t>
            </a:r>
            <a:r>
              <a:rPr lang="en-US" dirty="0" err="1"/>
              <a:t>crossvalidation</a:t>
            </a:r>
            <a:r>
              <a:rPr lang="en-US" dirty="0"/>
              <a:t>, should we anyway extract the features beforehand?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do we think?</a:t>
            </a:r>
          </a:p>
        </p:txBody>
      </p:sp>
    </p:spTree>
    <p:extLst>
      <p:ext uri="{BB962C8B-B14F-4D97-AF65-F5344CB8AC3E}">
        <p14:creationId xmlns:p14="http://schemas.microsoft.com/office/powerpoint/2010/main" val="27518043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 random sampling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 err="1"/>
              <a:t>kNN</a:t>
            </a:r>
            <a:r>
              <a:rPr lang="en-US" dirty="0"/>
              <a:t> based sampling:</a:t>
            </a:r>
          </a:p>
          <a:p>
            <a:pPr lvl="1"/>
            <a:r>
              <a:rPr lang="en-US" dirty="0"/>
              <a:t>Sample majority instances that:</a:t>
            </a:r>
          </a:p>
          <a:p>
            <a:pPr marL="1219506" lvl="2" indent="-457200">
              <a:buFont typeface="+mj-lt"/>
              <a:buAutoNum type="arabicPeriod"/>
            </a:pPr>
            <a:r>
              <a:rPr lang="en-US" dirty="0"/>
              <a:t>are on average close to minority instances</a:t>
            </a:r>
          </a:p>
          <a:p>
            <a:pPr marL="1219506" lvl="2" indent="-457200">
              <a:buFont typeface="+mj-lt"/>
              <a:buAutoNum type="arabicPeriod"/>
            </a:pPr>
            <a:r>
              <a:rPr lang="en-US" dirty="0"/>
              <a:t>are closest to the furthest away monitory instances</a:t>
            </a:r>
          </a:p>
          <a:p>
            <a:pPr marL="1219506" lvl="2" indent="-457200">
              <a:buFont typeface="+mj-lt"/>
              <a:buAutoNum type="arabicPeriod"/>
            </a:pPr>
            <a:r>
              <a:rPr lang="en-US" dirty="0"/>
              <a:t>are close for each monitory instance</a:t>
            </a:r>
          </a:p>
          <a:p>
            <a:pPr marL="1219506" lvl="2" indent="-457200">
              <a:buFont typeface="+mj-lt"/>
              <a:buAutoNum type="arabicPeriod"/>
            </a:pPr>
            <a:r>
              <a:rPr lang="is-IS" dirty="0"/>
              <a:t>…</a:t>
            </a:r>
          </a:p>
          <a:p>
            <a:pPr marL="1219506" lvl="2" indent="-457200">
              <a:buFont typeface="+mj-lt"/>
              <a:buAutoNum type="arabicPeriod"/>
            </a:pPr>
            <a:endParaRPr lang="is-IS" dirty="0"/>
          </a:p>
          <a:p>
            <a:r>
              <a:rPr lang="is-IS" dirty="0"/>
              <a:t>Tomek link undersampling:</a:t>
            </a:r>
          </a:p>
          <a:p>
            <a:pPr lvl="1"/>
            <a:r>
              <a:rPr lang="is-IS" dirty="0"/>
              <a:t>Remove instance-pairs with other class as nearest neighbor</a:t>
            </a:r>
          </a:p>
          <a:p>
            <a:pPr lvl="1"/>
            <a:endParaRPr lang="is-IS" dirty="0"/>
          </a:p>
          <a:p>
            <a:r>
              <a:rPr lang="is-IS" dirty="0"/>
              <a:t>Cluster sampling:</a:t>
            </a:r>
          </a:p>
          <a:p>
            <a:pPr lvl="1"/>
            <a:r>
              <a:rPr lang="is-IS" dirty="0"/>
              <a:t>First cluster, then sample equally from the different clusters</a:t>
            </a:r>
          </a:p>
          <a:p>
            <a:pPr lvl="1"/>
            <a:endParaRPr lang="is-IS" dirty="0"/>
          </a:p>
          <a:p>
            <a:r>
              <a:rPr lang="is-IS" dirty="0"/>
              <a:t>...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667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Reweighting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Similar to sampling, but:</a:t>
            </a:r>
          </a:p>
          <a:p>
            <a:endParaRPr lang="en-US" dirty="0"/>
          </a:p>
          <a:p>
            <a:pPr lvl="1"/>
            <a:r>
              <a:rPr lang="en-US" b="1" i="1" dirty="0"/>
              <a:t>Does not remove information</a:t>
            </a:r>
          </a:p>
          <a:p>
            <a:pPr lvl="1"/>
            <a:endParaRPr lang="en-US" b="1" i="1" dirty="0"/>
          </a:p>
          <a:p>
            <a:r>
              <a:rPr lang="en-US" dirty="0"/>
              <a:t>Not all classifiers use weights</a:t>
            </a:r>
          </a:p>
          <a:p>
            <a:endParaRPr lang="en-US" dirty="0"/>
          </a:p>
          <a:p>
            <a:r>
              <a:rPr lang="en-US" dirty="0"/>
              <a:t>Many treat it similar to adding multiple minority instances</a:t>
            </a:r>
          </a:p>
          <a:p>
            <a:endParaRPr lang="en-US" dirty="0"/>
          </a:p>
          <a:p>
            <a:r>
              <a:rPr lang="en-US" dirty="0"/>
              <a:t>Another option is to adjust the prior distribution</a:t>
            </a:r>
            <a:r>
              <a:rPr lang="is-IS" dirty="0"/>
              <a:t>…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Overfitting</a:t>
            </a:r>
            <a:r>
              <a:rPr lang="en-US" dirty="0"/>
              <a:t> remains a problem</a:t>
            </a:r>
            <a:r>
              <a:rPr lang="is-IS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970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Adding synthetic minority instances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>
            <a:normAutofit/>
          </a:bodyPr>
          <a:lstStyle/>
          <a:p>
            <a:r>
              <a:rPr lang="en-US" dirty="0"/>
              <a:t>Key technique: </a:t>
            </a:r>
            <a:r>
              <a:rPr lang="en-US" dirty="0">
                <a:solidFill>
                  <a:schemeClr val="accent2"/>
                </a:solidFill>
              </a:rPr>
              <a:t>SMOTE</a:t>
            </a:r>
          </a:p>
          <a:p>
            <a:pPr lvl="1"/>
            <a:r>
              <a:rPr lang="en-US" dirty="0"/>
              <a:t>Synthetic Minority Oversampling Technique</a:t>
            </a:r>
          </a:p>
          <a:p>
            <a:pPr lvl="1"/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For every minority instance </a:t>
            </a:r>
            <a:r>
              <a:rPr lang="en-US" dirty="0" err="1"/>
              <a:t>i</a:t>
            </a: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Randomly select one of the the k nearest neighbors x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Compute the vector v(</a:t>
            </a:r>
            <a:r>
              <a:rPr lang="en-US" dirty="0" err="1"/>
              <a:t>i,x</a:t>
            </a:r>
            <a:r>
              <a:rPr lang="en-US" dirty="0"/>
              <a:t>) between </a:t>
            </a:r>
            <a:r>
              <a:rPr lang="en-US" dirty="0" err="1"/>
              <a:t>i</a:t>
            </a:r>
            <a:r>
              <a:rPr lang="en-US" dirty="0"/>
              <a:t> and x:</a:t>
            </a:r>
          </a:p>
          <a:p>
            <a:pPr marL="1371600" lvl="2" indent="-514350"/>
            <a:r>
              <a:rPr lang="en-US" dirty="0"/>
              <a:t> i + v(</a:t>
            </a:r>
            <a:r>
              <a:rPr lang="en-US" dirty="0" err="1"/>
              <a:t>i,x</a:t>
            </a:r>
            <a:r>
              <a:rPr lang="en-US" dirty="0"/>
              <a:t>) = x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Randomly select a point p along this vector</a:t>
            </a:r>
          </a:p>
          <a:p>
            <a:pPr marL="1371600" lvl="2" indent="-514350"/>
            <a:r>
              <a:rPr lang="en-US" dirty="0"/>
              <a:t>p = </a:t>
            </a:r>
            <a:r>
              <a:rPr lang="en-US" dirty="0" err="1"/>
              <a:t>i</a:t>
            </a:r>
            <a:r>
              <a:rPr lang="en-US" dirty="0"/>
              <a:t> + rand(0,1) * v(</a:t>
            </a:r>
            <a:r>
              <a:rPr lang="en-US" dirty="0" err="1"/>
              <a:t>i,x</a:t>
            </a:r>
            <a:r>
              <a:rPr lang="en-US" dirty="0"/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Add p to the minority instances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3281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Adding synthetic minority instances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>
            <a:normAutofit/>
          </a:bodyPr>
          <a:lstStyle/>
          <a:p>
            <a:r>
              <a:rPr lang="en-US" dirty="0"/>
              <a:t>Key technique: </a:t>
            </a:r>
            <a:r>
              <a:rPr lang="en-US" dirty="0">
                <a:solidFill>
                  <a:srgbClr val="FF0000"/>
                </a:solidFill>
              </a:rPr>
              <a:t>SMOTE</a:t>
            </a:r>
          </a:p>
          <a:p>
            <a:pPr lvl="1"/>
            <a:r>
              <a:rPr lang="en-US" dirty="0"/>
              <a:t>Synthetic Minority Oversampling Technique</a:t>
            </a:r>
          </a:p>
          <a:p>
            <a:pPr lvl="1"/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For every minority instance </a:t>
            </a:r>
            <a:r>
              <a:rPr lang="en-US" dirty="0" err="1"/>
              <a:t>i</a:t>
            </a: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Randomly select one of the the k nearest neighbors x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Compute the vector v(</a:t>
            </a:r>
            <a:r>
              <a:rPr lang="en-US" dirty="0" err="1"/>
              <a:t>i,x</a:t>
            </a:r>
            <a:r>
              <a:rPr lang="en-US" dirty="0"/>
              <a:t>) between </a:t>
            </a:r>
            <a:r>
              <a:rPr lang="en-US" dirty="0" err="1"/>
              <a:t>i</a:t>
            </a:r>
            <a:r>
              <a:rPr lang="en-US" dirty="0"/>
              <a:t> and x:</a:t>
            </a:r>
          </a:p>
          <a:p>
            <a:pPr marL="1371600" lvl="2" indent="-514350"/>
            <a:r>
              <a:rPr lang="en-US" dirty="0"/>
              <a:t> i + v(</a:t>
            </a:r>
            <a:r>
              <a:rPr lang="en-US" dirty="0" err="1"/>
              <a:t>i,x</a:t>
            </a:r>
            <a:r>
              <a:rPr lang="en-US" dirty="0"/>
              <a:t>) = x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Randomly select a point p along this vector</a:t>
            </a:r>
          </a:p>
          <a:p>
            <a:pPr marL="1371600" lvl="2" indent="-514350"/>
            <a:r>
              <a:rPr lang="en-US" dirty="0"/>
              <a:t>p = </a:t>
            </a:r>
            <a:r>
              <a:rPr lang="en-US" dirty="0" err="1"/>
              <a:t>i</a:t>
            </a:r>
            <a:r>
              <a:rPr lang="en-US" dirty="0"/>
              <a:t> + rand(0,1) * v(</a:t>
            </a:r>
            <a:r>
              <a:rPr lang="en-US" dirty="0" err="1"/>
              <a:t>i,x</a:t>
            </a:r>
            <a:r>
              <a:rPr lang="en-US" dirty="0"/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Add p to the minority instances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1918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effect of SMOTE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F16BD8-0EE6-AA4F-8060-2C9DFA2834F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DED7596-BE9B-B345-A100-A6456C781214}" type="slidenum">
              <a:rPr lang="en-US" smtClean="0"/>
              <a:t>24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 bwMode="auto">
          <a:xfrm flipV="1">
            <a:off x="1942419" y="1631227"/>
            <a:ext cx="0" cy="36484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" name="Straight Arrow Connector 6"/>
          <p:cNvCxnSpPr/>
          <p:nvPr/>
        </p:nvCxnSpPr>
        <p:spPr bwMode="auto">
          <a:xfrm>
            <a:off x="1942419" y="5279695"/>
            <a:ext cx="5628035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1635424" y="2004790"/>
            <a:ext cx="31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96912" y="5304601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x</a:t>
            </a:r>
          </a:p>
        </p:txBody>
      </p:sp>
      <p:cxnSp>
        <p:nvCxnSpPr>
          <p:cNvPr id="30" name="Straight Connector 29"/>
          <p:cNvCxnSpPr/>
          <p:nvPr/>
        </p:nvCxnSpPr>
        <p:spPr bwMode="auto">
          <a:xfrm flipV="1">
            <a:off x="1635424" y="672414"/>
            <a:ext cx="4764598" cy="500151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1" name="TextBox 30"/>
          <p:cNvSpPr txBox="1"/>
          <p:nvPr/>
        </p:nvSpPr>
        <p:spPr>
          <a:xfrm>
            <a:off x="5469177" y="88839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+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250713" y="888393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-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133205" y="287940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453749" y="3098684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661549" y="248599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5095607" y="3813322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803644" y="4480953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810515" y="4487454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012130" y="3064075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634212" y="2376545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4955620" y="2191879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4919304" y="4663190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6290904" y="4302788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888982" y="3433407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6114601" y="1635458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3293098" y="212734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2561409" y="3926955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3535121" y="411162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509248" y="230284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417395" y="211817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2257719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effect of SMOTE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F16BD8-0EE6-AA4F-8060-2C9DFA2834F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DED7596-BE9B-B345-A100-A6456C781214}" type="slidenum">
              <a:rPr lang="en-US" smtClean="0"/>
              <a:t>25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 bwMode="auto">
          <a:xfrm flipV="1">
            <a:off x="1942419" y="1631227"/>
            <a:ext cx="0" cy="36484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" name="Straight Arrow Connector 6"/>
          <p:cNvCxnSpPr/>
          <p:nvPr/>
        </p:nvCxnSpPr>
        <p:spPr bwMode="auto">
          <a:xfrm>
            <a:off x="1942419" y="5279695"/>
            <a:ext cx="5628035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1635424" y="2004790"/>
            <a:ext cx="31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96912" y="5304601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x</a:t>
            </a:r>
          </a:p>
        </p:txBody>
      </p:sp>
      <p:cxnSp>
        <p:nvCxnSpPr>
          <p:cNvPr id="30" name="Straight Connector 29"/>
          <p:cNvCxnSpPr/>
          <p:nvPr/>
        </p:nvCxnSpPr>
        <p:spPr bwMode="auto">
          <a:xfrm flipV="1">
            <a:off x="1635424" y="672414"/>
            <a:ext cx="4764598" cy="500151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1" name="TextBox 30"/>
          <p:cNvSpPr txBox="1"/>
          <p:nvPr/>
        </p:nvSpPr>
        <p:spPr>
          <a:xfrm>
            <a:off x="5469177" y="88839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+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250713" y="888393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-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2703504" y="2496679"/>
            <a:ext cx="731689" cy="14302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789636" y="324874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133205" y="287940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453749" y="3098684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661549" y="248599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5095607" y="3813322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803644" y="4480953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810515" y="4487454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012130" y="3064075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634212" y="2376545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4955620" y="2191879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4919304" y="4663190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6290904" y="4302788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888982" y="3433407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6114601" y="1635458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3293098" y="212734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2561409" y="3926955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3535121" y="411162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509248" y="230284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417395" y="211817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7646758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effect of SMOTE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F16BD8-0EE6-AA4F-8060-2C9DFA2834F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DED7596-BE9B-B345-A100-A6456C781214}" type="slidenum">
              <a:rPr lang="en-US" smtClean="0"/>
              <a:t>26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 bwMode="auto">
          <a:xfrm flipV="1">
            <a:off x="1942419" y="1631227"/>
            <a:ext cx="0" cy="36484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" name="Straight Arrow Connector 6"/>
          <p:cNvCxnSpPr/>
          <p:nvPr/>
        </p:nvCxnSpPr>
        <p:spPr bwMode="auto">
          <a:xfrm>
            <a:off x="1942419" y="5279695"/>
            <a:ext cx="5628035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1635424" y="2004790"/>
            <a:ext cx="31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96912" y="5304601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x</a:t>
            </a:r>
          </a:p>
        </p:txBody>
      </p:sp>
      <p:cxnSp>
        <p:nvCxnSpPr>
          <p:cNvPr id="30" name="Straight Connector 29"/>
          <p:cNvCxnSpPr/>
          <p:nvPr/>
        </p:nvCxnSpPr>
        <p:spPr bwMode="auto">
          <a:xfrm flipV="1">
            <a:off x="1635424" y="672414"/>
            <a:ext cx="4764598" cy="500151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1" name="TextBox 30"/>
          <p:cNvSpPr txBox="1"/>
          <p:nvPr/>
        </p:nvSpPr>
        <p:spPr>
          <a:xfrm>
            <a:off x="5469177" y="88839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+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250713" y="888393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-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789636" y="324874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3073826" y="3618073"/>
            <a:ext cx="525088" cy="4935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3260285" y="371647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133205" y="287940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453749" y="3098684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661549" y="248599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5095607" y="3813322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803644" y="4480953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810515" y="4487454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012130" y="3064075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634212" y="2376545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4955620" y="2191879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4919304" y="4663190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6290904" y="4302788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888982" y="3433407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6114601" y="1635458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3293098" y="212734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2561409" y="3926955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3535121" y="411162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509248" y="230284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417395" y="211817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6190543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effect of SMOTE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F16BD8-0EE6-AA4F-8060-2C9DFA2834F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DED7596-BE9B-B345-A100-A6456C781214}" type="slidenum">
              <a:rPr lang="en-US" smtClean="0"/>
              <a:t>27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 bwMode="auto">
          <a:xfrm flipV="1">
            <a:off x="1942419" y="1631227"/>
            <a:ext cx="0" cy="36484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" name="Straight Arrow Connector 6"/>
          <p:cNvCxnSpPr/>
          <p:nvPr/>
        </p:nvCxnSpPr>
        <p:spPr bwMode="auto">
          <a:xfrm>
            <a:off x="1942419" y="5279695"/>
            <a:ext cx="5628035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1635424" y="2004790"/>
            <a:ext cx="31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96912" y="5304601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x</a:t>
            </a:r>
          </a:p>
        </p:txBody>
      </p:sp>
      <p:cxnSp>
        <p:nvCxnSpPr>
          <p:cNvPr id="30" name="Straight Connector 29"/>
          <p:cNvCxnSpPr/>
          <p:nvPr/>
        </p:nvCxnSpPr>
        <p:spPr bwMode="auto">
          <a:xfrm flipV="1">
            <a:off x="1635424" y="672414"/>
            <a:ext cx="4764598" cy="500151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1" name="TextBox 30"/>
          <p:cNvSpPr txBox="1"/>
          <p:nvPr/>
        </p:nvSpPr>
        <p:spPr>
          <a:xfrm>
            <a:off x="5469177" y="88839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+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250713" y="888393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-</a:t>
            </a:r>
          </a:p>
        </p:txBody>
      </p:sp>
      <p:cxnSp>
        <p:nvCxnSpPr>
          <p:cNvPr id="29" name="Straight Arrow Connector 28"/>
          <p:cNvCxnSpPr/>
          <p:nvPr/>
        </p:nvCxnSpPr>
        <p:spPr>
          <a:xfrm flipH="1" flipV="1">
            <a:off x="4701585" y="2302843"/>
            <a:ext cx="1807663" cy="1846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789636" y="324874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469177" y="219187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260285" y="371647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133205" y="287940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453749" y="3098684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661549" y="248599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5095607" y="3813322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803644" y="4480953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810515" y="4487454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012130" y="3064075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634212" y="2376545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4955620" y="2191879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4919304" y="4663190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6290904" y="4302788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888982" y="3433407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6114601" y="1635458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3293098" y="212734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2561409" y="3926955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3535121" y="411162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509248" y="230284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417395" y="211817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9957550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effect of SMOTE</a:t>
            </a:r>
          </a:p>
        </p:txBody>
      </p:sp>
      <p:cxnSp>
        <p:nvCxnSpPr>
          <p:cNvPr id="6" name="Straight Arrow Connector 5"/>
          <p:cNvCxnSpPr/>
          <p:nvPr/>
        </p:nvCxnSpPr>
        <p:spPr bwMode="auto">
          <a:xfrm flipV="1">
            <a:off x="1942419" y="1631227"/>
            <a:ext cx="0" cy="36484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" name="Straight Arrow Connector 6"/>
          <p:cNvCxnSpPr/>
          <p:nvPr/>
        </p:nvCxnSpPr>
        <p:spPr bwMode="auto">
          <a:xfrm>
            <a:off x="1942419" y="5279695"/>
            <a:ext cx="5628035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1635424" y="2004790"/>
            <a:ext cx="31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96912" y="5304601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x</a:t>
            </a:r>
          </a:p>
        </p:txBody>
      </p:sp>
      <p:cxnSp>
        <p:nvCxnSpPr>
          <p:cNvPr id="30" name="Straight Connector 29"/>
          <p:cNvCxnSpPr/>
          <p:nvPr/>
        </p:nvCxnSpPr>
        <p:spPr bwMode="auto">
          <a:xfrm flipV="1">
            <a:off x="1635424" y="672414"/>
            <a:ext cx="4764598" cy="500151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8" name="TextBox 37"/>
          <p:cNvSpPr txBox="1"/>
          <p:nvPr/>
        </p:nvSpPr>
        <p:spPr>
          <a:xfrm>
            <a:off x="1942419" y="5557873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Error = 6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469177" y="88839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+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6250713" y="888393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-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789636" y="324874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469177" y="219187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3260285" y="371647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4133205" y="287940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453749" y="3098684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3661549" y="248599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5095607" y="3813322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3803644" y="4480953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2810515" y="4487454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012130" y="3064075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2634212" y="2376545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4955620" y="2191879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4919304" y="4663190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6290904" y="4302788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6888982" y="3433407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114601" y="1635458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293098" y="212734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2561409" y="3926955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3535121" y="411162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509248" y="230284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4417395" y="211817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8557506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effect of SMOTE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308BA0-DD23-514E-ACE0-AF20B55F69A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DED7596-BE9B-B345-A100-A6456C781214}" type="slidenum">
              <a:rPr lang="en-US" smtClean="0"/>
              <a:t>29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 bwMode="auto">
          <a:xfrm flipV="1">
            <a:off x="1942419" y="1631227"/>
            <a:ext cx="0" cy="36484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" name="Straight Arrow Connector 6"/>
          <p:cNvCxnSpPr/>
          <p:nvPr/>
        </p:nvCxnSpPr>
        <p:spPr bwMode="auto">
          <a:xfrm>
            <a:off x="1942419" y="5279695"/>
            <a:ext cx="5628035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1635424" y="2004790"/>
            <a:ext cx="31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96912" y="5304601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x</a:t>
            </a:r>
          </a:p>
        </p:txBody>
      </p:sp>
      <p:cxnSp>
        <p:nvCxnSpPr>
          <p:cNvPr id="30" name="Straight Connector 29"/>
          <p:cNvCxnSpPr/>
          <p:nvPr/>
        </p:nvCxnSpPr>
        <p:spPr bwMode="auto">
          <a:xfrm flipV="1">
            <a:off x="1635424" y="672414"/>
            <a:ext cx="4764598" cy="500151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8" name="TextBox 37"/>
          <p:cNvSpPr txBox="1"/>
          <p:nvPr/>
        </p:nvSpPr>
        <p:spPr>
          <a:xfrm>
            <a:off x="1942419" y="5557873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Error = 6</a:t>
            </a:r>
          </a:p>
        </p:txBody>
      </p:sp>
      <p:sp>
        <p:nvSpPr>
          <p:cNvPr id="33" name="Rounded Rectangle 32"/>
          <p:cNvSpPr/>
          <p:nvPr/>
        </p:nvSpPr>
        <p:spPr bwMode="auto">
          <a:xfrm>
            <a:off x="4177214" y="6151342"/>
            <a:ext cx="4700637" cy="610153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pitchFamily="1" charset="-128"/>
              </a:rPr>
              <a:t>Is there a better separator?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469177" y="88839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+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250713" y="888393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-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789636" y="324874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5469177" y="219187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260285" y="371647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133205" y="287940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453749" y="3098684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661549" y="248599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095607" y="3813322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3803644" y="4480953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2810515" y="4487454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4012130" y="3064075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2634212" y="2376545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4955620" y="2191879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6290904" y="4302788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888982" y="3433407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6114601" y="1635458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3293098" y="212734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2561409" y="3926955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535121" y="411162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509248" y="230284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4417395" y="211817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014774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Mattermost</a:t>
            </a:r>
            <a:r>
              <a:rPr lang="en-US" dirty="0"/>
              <a:t>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pPr marL="0" indent="0">
              <a:buNone/>
            </a:pPr>
            <a:r>
              <a:rPr lang="en-NL" dirty="0"/>
              <a:t>S</a:t>
            </a:r>
            <a:r>
              <a:rPr lang="nl-NL" dirty="0"/>
              <a:t>a</a:t>
            </a:r>
            <a:r>
              <a:rPr lang="en-NL" dirty="0"/>
              <a:t>y </a:t>
            </a:r>
            <a:r>
              <a:rPr lang="en-US" dirty="0"/>
              <a:t>we have 3  consecutive fraudulent samples from the same credit card. The middle sample lands in the test set during cross validation. If we extracted features about the </a:t>
            </a:r>
            <a:r>
              <a:rPr lang="en-US" dirty="0">
                <a:solidFill>
                  <a:schemeClr val="accent2"/>
                </a:solidFill>
              </a:rPr>
              <a:t>past frauds </a:t>
            </a:r>
            <a:r>
              <a:rPr lang="en-US" dirty="0"/>
              <a:t>before the </a:t>
            </a:r>
            <a:r>
              <a:rPr lang="en-US" dirty="0" err="1">
                <a:solidFill>
                  <a:srgbClr val="C0504D"/>
                </a:solidFill>
              </a:rPr>
              <a:t>crossvalidation</a:t>
            </a:r>
            <a:r>
              <a:rPr lang="en-US" dirty="0"/>
              <a:t>, the test sample will influence increase number of past frauds for the last training sample. My concern is such situation may appear if we extract the features before </a:t>
            </a:r>
            <a:r>
              <a:rPr lang="en-US" dirty="0" err="1">
                <a:solidFill>
                  <a:srgbClr val="C0504D"/>
                </a:solidFill>
              </a:rPr>
              <a:t>crossvalidation</a:t>
            </a:r>
            <a:r>
              <a:rPr lang="en-US" dirty="0"/>
              <a:t>, should we anyway extract the features beforehand?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do we think?</a:t>
            </a:r>
          </a:p>
        </p:txBody>
      </p:sp>
    </p:spTree>
    <p:extLst>
      <p:ext uri="{BB962C8B-B14F-4D97-AF65-F5344CB8AC3E}">
        <p14:creationId xmlns:p14="http://schemas.microsoft.com/office/powerpoint/2010/main" val="21129036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effect of SMOTE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5EC0EA-F17A-544F-AEFC-CE6D706C9EA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DED7596-BE9B-B345-A100-A6456C781214}" type="slidenum">
              <a:rPr lang="en-US" smtClean="0"/>
              <a:t>30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 bwMode="auto">
          <a:xfrm flipV="1">
            <a:off x="1942419" y="1631227"/>
            <a:ext cx="0" cy="36484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" name="Straight Arrow Connector 6"/>
          <p:cNvCxnSpPr/>
          <p:nvPr/>
        </p:nvCxnSpPr>
        <p:spPr bwMode="auto">
          <a:xfrm>
            <a:off x="1942419" y="5279695"/>
            <a:ext cx="5628035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1635424" y="2004790"/>
            <a:ext cx="31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96912" y="5304601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x</a:t>
            </a:r>
          </a:p>
        </p:txBody>
      </p:sp>
      <p:cxnSp>
        <p:nvCxnSpPr>
          <p:cNvPr id="30" name="Straight Connector 29"/>
          <p:cNvCxnSpPr/>
          <p:nvPr/>
        </p:nvCxnSpPr>
        <p:spPr bwMode="auto">
          <a:xfrm flipV="1">
            <a:off x="2184400" y="2118178"/>
            <a:ext cx="5386054" cy="343969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8" name="TextBox 37"/>
          <p:cNvSpPr txBox="1"/>
          <p:nvPr/>
        </p:nvSpPr>
        <p:spPr>
          <a:xfrm>
            <a:off x="1942419" y="5557873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Error = 5</a:t>
            </a:r>
          </a:p>
        </p:txBody>
      </p:sp>
      <p:sp>
        <p:nvSpPr>
          <p:cNvPr id="33" name="Rounded Rectangle 32"/>
          <p:cNvSpPr/>
          <p:nvPr/>
        </p:nvSpPr>
        <p:spPr bwMode="auto">
          <a:xfrm>
            <a:off x="4177214" y="6151342"/>
            <a:ext cx="4700637" cy="610153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pitchFamily="1" charset="-128"/>
              </a:rPr>
              <a:t>Is there a better separator?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858283" y="193351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+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639819" y="1933511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-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789636" y="324874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5469177" y="219187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260285" y="371647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133205" y="287940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453749" y="3098684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661549" y="248599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095607" y="3813322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3803644" y="4480953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2810515" y="4487454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4012130" y="3064075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2634212" y="2376545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4955620" y="2191879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6290904" y="4302788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888982" y="3433407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6114601" y="1635458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3293098" y="212734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2561409" y="3926955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535121" y="411162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509248" y="230284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4417395" y="211817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8257080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effect of SMOTE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B31DDE-BA0A-694C-937B-EFAE2FA2300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DED7596-BE9B-B345-A100-A6456C781214}" type="slidenum">
              <a:rPr lang="en-US" smtClean="0"/>
              <a:t>31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 bwMode="auto">
          <a:xfrm flipV="1">
            <a:off x="1942419" y="1631227"/>
            <a:ext cx="0" cy="36484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" name="Straight Arrow Connector 6"/>
          <p:cNvCxnSpPr/>
          <p:nvPr/>
        </p:nvCxnSpPr>
        <p:spPr bwMode="auto">
          <a:xfrm>
            <a:off x="1942419" y="5279695"/>
            <a:ext cx="5628035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1635424" y="2004790"/>
            <a:ext cx="31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96912" y="5304601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x</a:t>
            </a:r>
          </a:p>
        </p:txBody>
      </p:sp>
      <p:cxnSp>
        <p:nvCxnSpPr>
          <p:cNvPr id="30" name="Straight Connector 29"/>
          <p:cNvCxnSpPr/>
          <p:nvPr/>
        </p:nvCxnSpPr>
        <p:spPr bwMode="auto">
          <a:xfrm flipV="1">
            <a:off x="2184400" y="2118178"/>
            <a:ext cx="5386054" cy="343969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8" name="TextBox 37"/>
          <p:cNvSpPr txBox="1"/>
          <p:nvPr/>
        </p:nvSpPr>
        <p:spPr>
          <a:xfrm>
            <a:off x="1942419" y="5557873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Error = 5</a:t>
            </a:r>
          </a:p>
        </p:txBody>
      </p:sp>
      <p:sp>
        <p:nvSpPr>
          <p:cNvPr id="33" name="Rounded Rectangle 32"/>
          <p:cNvSpPr/>
          <p:nvPr/>
        </p:nvSpPr>
        <p:spPr bwMode="auto">
          <a:xfrm>
            <a:off x="3764282" y="5435601"/>
            <a:ext cx="5125718" cy="141655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pitchFamily="1" charset="-128"/>
              </a:rPr>
              <a:t>5 false positives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pitchFamily="1" charset="-128"/>
              </a:rPr>
              <a:t>(benign - labeled as malicious +)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pitchFamily="1" charset="-128"/>
              </a:rPr>
              <a:t>Is there a better separator?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858283" y="193351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+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7639819" y="1933511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-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789636" y="324874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5469177" y="219187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3260285" y="371647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4133205" y="287940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3453749" y="3098684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3661549" y="248599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095607" y="3813322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3803644" y="4480953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2810515" y="4487454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4012130" y="3064075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2634212" y="2376545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4955620" y="2191879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290904" y="4302788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6888982" y="3433407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114601" y="1635458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3293098" y="212734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2561409" y="3926955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3535121" y="411162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6509248" y="230284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4417395" y="211817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6868358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effect of SMOTE</a:t>
            </a:r>
          </a:p>
        </p:txBody>
      </p:sp>
      <p:cxnSp>
        <p:nvCxnSpPr>
          <p:cNvPr id="6" name="Straight Arrow Connector 5"/>
          <p:cNvCxnSpPr/>
          <p:nvPr/>
        </p:nvCxnSpPr>
        <p:spPr bwMode="auto">
          <a:xfrm flipV="1">
            <a:off x="1942419" y="1631227"/>
            <a:ext cx="0" cy="36484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" name="Straight Arrow Connector 6"/>
          <p:cNvCxnSpPr/>
          <p:nvPr/>
        </p:nvCxnSpPr>
        <p:spPr bwMode="auto">
          <a:xfrm>
            <a:off x="1942419" y="5279695"/>
            <a:ext cx="5628035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1635424" y="2004790"/>
            <a:ext cx="31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96912" y="5304601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x</a:t>
            </a:r>
          </a:p>
        </p:txBody>
      </p:sp>
      <p:cxnSp>
        <p:nvCxnSpPr>
          <p:cNvPr id="30" name="Straight Connector 29"/>
          <p:cNvCxnSpPr/>
          <p:nvPr/>
        </p:nvCxnSpPr>
        <p:spPr bwMode="auto">
          <a:xfrm flipV="1">
            <a:off x="1942419" y="1635459"/>
            <a:ext cx="3696381" cy="388712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8" name="TextBox 37"/>
          <p:cNvSpPr txBox="1"/>
          <p:nvPr/>
        </p:nvSpPr>
        <p:spPr>
          <a:xfrm>
            <a:off x="1942419" y="5557873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Error = 5</a:t>
            </a:r>
          </a:p>
        </p:txBody>
      </p:sp>
      <p:sp>
        <p:nvSpPr>
          <p:cNvPr id="33" name="Rounded Rectangle 32"/>
          <p:cNvSpPr/>
          <p:nvPr/>
        </p:nvSpPr>
        <p:spPr bwMode="auto">
          <a:xfrm>
            <a:off x="4668740" y="5830784"/>
            <a:ext cx="3758156" cy="581232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bg1"/>
                </a:solidFill>
                <a:latin typeface="Arial" charset="0"/>
                <a:ea typeface="ＭＳ Ｐゴシック" pitchFamily="1" charset="-128"/>
              </a:rPr>
              <a:t>1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pitchFamily="1" charset="-128"/>
              </a:rPr>
              <a:t> false positive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013892" y="156236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+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5795428" y="1562369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-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789636" y="324874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469177" y="219187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3260285" y="371647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4133205" y="287940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453749" y="3098684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3661549" y="248599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5095607" y="3813322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3803644" y="4480953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2810515" y="4487454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012130" y="3064075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2634212" y="2376545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4955620" y="2191879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290904" y="4302788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6888982" y="3433407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6114601" y="1635458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3293098" y="212734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2561409" y="3926955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3535121" y="411162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509248" y="230284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4417395" y="211817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3276225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effect of SMOTE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8110DBD-8EDD-5346-ADCA-E2AA87B827E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DED7596-BE9B-B345-A100-A6456C781214}" type="slidenum">
              <a:rPr lang="en-US" smtClean="0"/>
              <a:t>33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 bwMode="auto">
          <a:xfrm flipV="1">
            <a:off x="1942419" y="1631227"/>
            <a:ext cx="0" cy="36484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" name="Straight Arrow Connector 6"/>
          <p:cNvCxnSpPr/>
          <p:nvPr/>
        </p:nvCxnSpPr>
        <p:spPr bwMode="auto">
          <a:xfrm>
            <a:off x="1942419" y="5279695"/>
            <a:ext cx="5628035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1635424" y="2004790"/>
            <a:ext cx="31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96912" y="5304601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x</a:t>
            </a:r>
          </a:p>
        </p:txBody>
      </p:sp>
      <p:cxnSp>
        <p:nvCxnSpPr>
          <p:cNvPr id="30" name="Straight Connector 29"/>
          <p:cNvCxnSpPr/>
          <p:nvPr/>
        </p:nvCxnSpPr>
        <p:spPr bwMode="auto">
          <a:xfrm flipV="1">
            <a:off x="1942419" y="1635459"/>
            <a:ext cx="3696381" cy="388712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8" name="TextBox 37"/>
          <p:cNvSpPr txBox="1"/>
          <p:nvPr/>
        </p:nvSpPr>
        <p:spPr>
          <a:xfrm>
            <a:off x="1942419" y="5557873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Error = 5</a:t>
            </a:r>
          </a:p>
        </p:txBody>
      </p:sp>
      <p:sp>
        <p:nvSpPr>
          <p:cNvPr id="33" name="Rounded Rectangle 32"/>
          <p:cNvSpPr/>
          <p:nvPr/>
        </p:nvSpPr>
        <p:spPr bwMode="auto">
          <a:xfrm>
            <a:off x="4668740" y="5830784"/>
            <a:ext cx="3758156" cy="581232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bg1"/>
                </a:solidFill>
                <a:latin typeface="Arial" charset="0"/>
                <a:ea typeface="ＭＳ Ｐゴシック" pitchFamily="1" charset="-128"/>
              </a:rPr>
              <a:t>1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pitchFamily="1" charset="-128"/>
              </a:rPr>
              <a:t> false positive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013892" y="156236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+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5795428" y="1562369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-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789636" y="324874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469177" y="219187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3260285" y="3716470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4133205" y="287940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453749" y="3098684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3661549" y="248599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5095607" y="3813322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3803644" y="4480953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2810515" y="4487454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012130" y="3064075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2634212" y="2376545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4955620" y="2191879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290904" y="4302788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6888982" y="3433407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6114601" y="1635458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3293098" y="212734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2561409" y="3926955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3535121" y="411162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509248" y="230284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4417395" y="211817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411DB3C5-FDE2-5E4A-920D-BEC15B818A52}"/>
              </a:ext>
            </a:extLst>
          </p:cNvPr>
          <p:cNvSpPr/>
          <p:nvPr/>
        </p:nvSpPr>
        <p:spPr>
          <a:xfrm>
            <a:off x="1873435" y="2665864"/>
            <a:ext cx="7154261" cy="404909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Demonstrated success on many problems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Other techniques possible:</a:t>
            </a:r>
          </a:p>
          <a:p>
            <a:pPr algn="ctr"/>
            <a:r>
              <a:rPr lang="en-US" sz="2800" dirty="0"/>
              <a:t>clustering-based (k-Means)</a:t>
            </a:r>
          </a:p>
          <a:p>
            <a:pPr algn="ctr"/>
            <a:r>
              <a:rPr lang="en-US" sz="2800" dirty="0"/>
              <a:t>imputation-based (mice)</a:t>
            </a:r>
          </a:p>
          <a:p>
            <a:pPr algn="ctr"/>
            <a:r>
              <a:rPr lang="en-US" sz="2800" dirty="0"/>
              <a:t>…</a:t>
            </a:r>
          </a:p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52990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on fraud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endParaRPr lang="is-IS" dirty="0"/>
          </a:p>
          <a:p>
            <a:r>
              <a:rPr lang="en-US" dirty="0"/>
              <a:t>Try SMOTE on fraud data, does it help?</a:t>
            </a:r>
          </a:p>
          <a:p>
            <a:endParaRPr lang="en-US" dirty="0"/>
          </a:p>
          <a:p>
            <a:r>
              <a:rPr lang="en-US" dirty="0"/>
              <a:t>Q: How good is data generated by SMOTE? Is it realistic?</a:t>
            </a:r>
            <a:endParaRPr lang="is-I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3470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Reducing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3974" y="1600200"/>
            <a:ext cx="1310326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Some points too close to majority points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Remove </a:t>
            </a:r>
            <a:r>
              <a:rPr lang="en-US" dirty="0" err="1"/>
              <a:t>Tomek</a:t>
            </a:r>
            <a:r>
              <a:rPr lang="en-US" dirty="0"/>
              <a:t> links</a:t>
            </a:r>
          </a:p>
          <a:p>
            <a:pPr marL="0" indent="0">
              <a:buNone/>
            </a:pPr>
            <a:r>
              <a:rPr lang="en-US" dirty="0"/>
              <a:t>…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F08F87-2E50-BD45-9732-7F2BD099079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DED7596-BE9B-B345-A100-A6456C781214}" type="slidenum">
              <a:rPr lang="en-US" smtClean="0"/>
              <a:t>35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300" y="1313132"/>
            <a:ext cx="6289700" cy="5544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5000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Realistic data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>
            <a:normAutofit/>
          </a:bodyPr>
          <a:lstStyle/>
          <a:p>
            <a:r>
              <a:rPr lang="en-US" dirty="0"/>
              <a:t>Idea: </a:t>
            </a:r>
            <a:r>
              <a:rPr lang="en-US" i="1" dirty="0">
                <a:solidFill>
                  <a:schemeClr val="accent1"/>
                </a:solidFill>
              </a:rPr>
              <a:t>Randomly generate data in such a way that some statistics or relationships of the original data set are preserved</a:t>
            </a:r>
          </a:p>
          <a:p>
            <a:endParaRPr lang="en-US" dirty="0"/>
          </a:p>
          <a:p>
            <a:r>
              <a:rPr lang="en-US" dirty="0"/>
              <a:t>Imputation is a method to fill in missing data for analysis purposes, for instance:</a:t>
            </a:r>
          </a:p>
          <a:p>
            <a:pPr lvl="1"/>
            <a:r>
              <a:rPr lang="en-US" dirty="0"/>
              <a:t>using the mean estimate</a:t>
            </a:r>
          </a:p>
          <a:p>
            <a:pPr lvl="1"/>
            <a:r>
              <a:rPr lang="en-US" dirty="0"/>
              <a:t>copying values from nearby instances (hot deck imputation)</a:t>
            </a:r>
          </a:p>
          <a:p>
            <a:pPr lvl="1"/>
            <a:r>
              <a:rPr lang="en-US" dirty="0"/>
              <a:t>drawing them from a (Bayesian) model</a:t>
            </a:r>
          </a:p>
          <a:p>
            <a:endParaRPr lang="en-US" dirty="0"/>
          </a:p>
          <a:p>
            <a:r>
              <a:rPr lang="en-US" dirty="0"/>
              <a:t>Q: How can we use this for generating data?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4501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Imputation in R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Simply append empty rows to an existing table, and start imputing!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424" y="2175805"/>
            <a:ext cx="7338546" cy="208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6402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ri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912" y="274638"/>
            <a:ext cx="6210300" cy="62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4884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ris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51" y="274638"/>
            <a:ext cx="6457999" cy="64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741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317D63-95B3-4ACC-BFF9-D6F69E9B48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199" y="2033833"/>
            <a:ext cx="7716801" cy="27903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Data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When testing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Is it allowed to use this information?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397068" y="2547723"/>
            <a:ext cx="527538" cy="41030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?</a:t>
            </a:r>
          </a:p>
        </p:txBody>
      </p:sp>
      <p:sp>
        <p:nvSpPr>
          <p:cNvPr id="6" name="Oval 5"/>
          <p:cNvSpPr/>
          <p:nvPr/>
        </p:nvSpPr>
        <p:spPr bwMode="auto">
          <a:xfrm>
            <a:off x="5364412" y="3842159"/>
            <a:ext cx="579641" cy="475437"/>
          </a:xfrm>
          <a:prstGeom prst="ellipse">
            <a:avLst/>
          </a:prstGeom>
          <a:noFill/>
          <a:ln w="28575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8" name="Curved Connector 7"/>
          <p:cNvCxnSpPr>
            <a:cxnSpLocks/>
            <a:stCxn id="6" idx="0"/>
            <a:endCxn id="5" idx="2"/>
          </p:cNvCxnSpPr>
          <p:nvPr/>
        </p:nvCxnSpPr>
        <p:spPr bwMode="auto">
          <a:xfrm rot="5400000" flipH="1" flipV="1">
            <a:off x="5215471" y="3396793"/>
            <a:ext cx="884128" cy="6604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190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8744460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3" y="1656930"/>
            <a:ext cx="7037657" cy="4809909"/>
          </a:xfrm>
        </p:spPr>
        <p:txBody>
          <a:bodyPr>
            <a:normAutofit/>
          </a:bodyPr>
          <a:lstStyle/>
          <a:p>
            <a:r>
              <a:rPr lang="en-US" dirty="0"/>
              <a:t>Very hard to generate realistic data, but very useful, also to reduce </a:t>
            </a:r>
            <a:r>
              <a:rPr lang="en-US" dirty="0">
                <a:solidFill>
                  <a:srgbClr val="8064A2"/>
                </a:solidFill>
              </a:rPr>
              <a:t>privacy</a:t>
            </a:r>
            <a:r>
              <a:rPr lang="en-US" dirty="0"/>
              <a:t> concerns.</a:t>
            </a:r>
          </a:p>
          <a:p>
            <a:endParaRPr lang="en-US" dirty="0"/>
          </a:p>
          <a:p>
            <a:r>
              <a:rPr lang="en-US" dirty="0"/>
              <a:t>Instance-based (SMOTE):</a:t>
            </a:r>
          </a:p>
          <a:p>
            <a:pPr lvl="1"/>
            <a:r>
              <a:rPr lang="en-US" dirty="0"/>
              <a:t>Combine existing examples into new ones, only numeric</a:t>
            </a:r>
          </a:p>
          <a:p>
            <a:endParaRPr lang="en-US" dirty="0"/>
          </a:p>
          <a:p>
            <a:r>
              <a:rPr lang="en-US" dirty="0"/>
              <a:t>Model-based:</a:t>
            </a:r>
          </a:p>
          <a:p>
            <a:pPr lvl="1"/>
            <a:r>
              <a:rPr lang="en-US" dirty="0"/>
              <a:t>Fit a distribution P(data) (Bayesian model, multinomial)</a:t>
            </a:r>
          </a:p>
          <a:p>
            <a:pPr lvl="1"/>
            <a:r>
              <a:rPr lang="en-US" dirty="0"/>
              <a:t>Sample from the learned distribution (model) P</a:t>
            </a:r>
          </a:p>
          <a:p>
            <a:pPr lvl="1"/>
            <a:endParaRPr lang="en-US" dirty="0"/>
          </a:p>
          <a:p>
            <a:r>
              <a:rPr lang="en-US" dirty="0"/>
              <a:t>Combined (MICE):</a:t>
            </a:r>
          </a:p>
          <a:p>
            <a:pPr lvl="1"/>
            <a:r>
              <a:rPr lang="en-US" dirty="0"/>
              <a:t>Fit a distribution P(data)</a:t>
            </a:r>
          </a:p>
          <a:p>
            <a:pPr lvl="1"/>
            <a:r>
              <a:rPr lang="en-US" dirty="0"/>
              <a:t>Sample from P</a:t>
            </a:r>
          </a:p>
          <a:p>
            <a:pPr lvl="1"/>
            <a:r>
              <a:rPr lang="en-US" dirty="0"/>
              <a:t>Replace the sampled values with values of near neighbors</a:t>
            </a:r>
          </a:p>
          <a:p>
            <a:pPr lvl="2"/>
            <a:r>
              <a:rPr lang="en-US" i="1" dirty="0">
                <a:solidFill>
                  <a:schemeClr val="accent4"/>
                </a:solidFill>
              </a:rPr>
              <a:t>aka Hot-Deck imputation</a:t>
            </a:r>
          </a:p>
        </p:txBody>
      </p:sp>
    </p:spTree>
    <p:extLst>
      <p:ext uri="{BB962C8B-B14F-4D97-AF65-F5344CB8AC3E}">
        <p14:creationId xmlns:p14="http://schemas.microsoft.com/office/powerpoint/2010/main" val="26318901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machine learning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407389" y="2439519"/>
            <a:ext cx="2590119" cy="1421282"/>
          </a:xfrm>
          <a:prstGeom prst="roundRect">
            <a:avLst/>
          </a:prstGeom>
          <a:solidFill>
            <a:schemeClr val="accent1">
              <a:alpha val="29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Algorithm</a:t>
            </a:r>
          </a:p>
        </p:txBody>
      </p:sp>
      <p:sp>
        <p:nvSpPr>
          <p:cNvPr id="5" name="Parallelogram 4"/>
          <p:cNvSpPr/>
          <p:nvPr/>
        </p:nvSpPr>
        <p:spPr>
          <a:xfrm>
            <a:off x="457200" y="2439519"/>
            <a:ext cx="2371813" cy="1421282"/>
          </a:xfrm>
          <a:prstGeom prst="parallelogram">
            <a:avLst/>
          </a:prstGeom>
          <a:solidFill>
            <a:schemeClr val="accent1">
              <a:alpha val="29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Data</a:t>
            </a:r>
          </a:p>
        </p:txBody>
      </p:sp>
      <p:sp>
        <p:nvSpPr>
          <p:cNvPr id="6" name="Oval 5"/>
          <p:cNvSpPr/>
          <p:nvPr/>
        </p:nvSpPr>
        <p:spPr>
          <a:xfrm>
            <a:off x="6613605" y="2439519"/>
            <a:ext cx="2187770" cy="142128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Output</a:t>
            </a:r>
          </a:p>
        </p:txBody>
      </p:sp>
      <p:cxnSp>
        <p:nvCxnSpPr>
          <p:cNvPr id="8" name="Straight Arrow Connector 7"/>
          <p:cNvCxnSpPr>
            <a:stCxn id="5" idx="2"/>
            <a:endCxn id="4" idx="1"/>
          </p:cNvCxnSpPr>
          <p:nvPr/>
        </p:nvCxnSpPr>
        <p:spPr>
          <a:xfrm>
            <a:off x="2651353" y="3150160"/>
            <a:ext cx="756036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3"/>
            <a:endCxn id="6" idx="2"/>
          </p:cNvCxnSpPr>
          <p:nvPr/>
        </p:nvCxnSpPr>
        <p:spPr>
          <a:xfrm>
            <a:off x="5997508" y="3150160"/>
            <a:ext cx="616097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78376" y="5130532"/>
            <a:ext cx="82607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3 points where machine learning</a:t>
            </a:r>
          </a:p>
          <a:p>
            <a:pPr algn="ctr"/>
            <a:r>
              <a:rPr lang="en-US" sz="2800" dirty="0"/>
              <a:t>can be modified</a:t>
            </a:r>
          </a:p>
        </p:txBody>
      </p:sp>
    </p:spTree>
    <p:extLst>
      <p:ext uri="{BB962C8B-B14F-4D97-AF65-F5344CB8AC3E}">
        <p14:creationId xmlns:p14="http://schemas.microsoft.com/office/powerpoint/2010/main" val="27586471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Cost-sensitive threshold modification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Define a </a:t>
            </a:r>
            <a:r>
              <a:rPr lang="en-US" dirty="0">
                <a:solidFill>
                  <a:schemeClr val="accent2"/>
                </a:solidFill>
              </a:rPr>
              <a:t>cost</a:t>
            </a:r>
            <a:r>
              <a:rPr lang="en-US" dirty="0"/>
              <a:t> for false positives and false negatives</a:t>
            </a:r>
          </a:p>
          <a:p>
            <a:endParaRPr lang="en-US" dirty="0"/>
          </a:p>
          <a:p>
            <a:r>
              <a:rPr lang="en-US" dirty="0"/>
              <a:t>When learning </a:t>
            </a:r>
            <a:r>
              <a:rPr lang="en-US" dirty="0">
                <a:solidFill>
                  <a:schemeClr val="accent3"/>
                </a:solidFill>
              </a:rPr>
              <a:t>rankers</a:t>
            </a:r>
            <a:r>
              <a:rPr lang="en-US" dirty="0"/>
              <a:t>, such as Naïve Bayes, set the </a:t>
            </a:r>
            <a:r>
              <a:rPr lang="en-US" dirty="0">
                <a:solidFill>
                  <a:schemeClr val="accent1"/>
                </a:solidFill>
              </a:rPr>
              <a:t>decision threshold</a:t>
            </a:r>
            <a:r>
              <a:rPr lang="en-US" dirty="0"/>
              <a:t> to</a:t>
            </a:r>
          </a:p>
          <a:p>
            <a:pPr lvl="1"/>
            <a:r>
              <a:rPr lang="en-US" dirty="0"/>
              <a:t>optimize cost</a:t>
            </a:r>
          </a:p>
          <a:p>
            <a:pPr lvl="1"/>
            <a:r>
              <a:rPr lang="en-US" dirty="0"/>
              <a:t>obtain a predefined false positive rate</a:t>
            </a:r>
          </a:p>
          <a:p>
            <a:pPr lvl="1"/>
            <a:r>
              <a:rPr lang="is-IS" dirty="0"/>
              <a:t>…</a:t>
            </a:r>
          </a:p>
          <a:p>
            <a:pPr lvl="1"/>
            <a:endParaRPr lang="is-IS" dirty="0"/>
          </a:p>
          <a:p>
            <a:r>
              <a:rPr lang="is-IS" dirty="0"/>
              <a:t>What if your favorite model is not a ranker?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1667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Cost-sensitive threshold modification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Define a </a:t>
            </a:r>
            <a:r>
              <a:rPr lang="en-US" dirty="0">
                <a:solidFill>
                  <a:schemeClr val="accent2"/>
                </a:solidFill>
              </a:rPr>
              <a:t>cost</a:t>
            </a:r>
            <a:r>
              <a:rPr lang="en-US" dirty="0"/>
              <a:t> for false positives and false negatives</a:t>
            </a:r>
          </a:p>
          <a:p>
            <a:endParaRPr lang="en-US" dirty="0"/>
          </a:p>
          <a:p>
            <a:r>
              <a:rPr lang="en-US" dirty="0"/>
              <a:t>When learning </a:t>
            </a:r>
            <a:r>
              <a:rPr lang="en-US" dirty="0">
                <a:solidFill>
                  <a:schemeClr val="accent3"/>
                </a:solidFill>
              </a:rPr>
              <a:t>rankers</a:t>
            </a:r>
            <a:r>
              <a:rPr lang="en-US" dirty="0"/>
              <a:t>, such as Naïve Bayes, set the </a:t>
            </a:r>
            <a:r>
              <a:rPr lang="en-US" dirty="0">
                <a:solidFill>
                  <a:schemeClr val="accent1"/>
                </a:solidFill>
              </a:rPr>
              <a:t>decision threshold</a:t>
            </a:r>
            <a:r>
              <a:rPr lang="en-US" dirty="0"/>
              <a:t> to</a:t>
            </a:r>
          </a:p>
          <a:p>
            <a:pPr lvl="1"/>
            <a:r>
              <a:rPr lang="en-US" dirty="0"/>
              <a:t>optimize cost</a:t>
            </a:r>
          </a:p>
          <a:p>
            <a:pPr lvl="1"/>
            <a:r>
              <a:rPr lang="en-US" dirty="0"/>
              <a:t>obtain a predefined false positive rate</a:t>
            </a:r>
          </a:p>
          <a:p>
            <a:pPr lvl="1"/>
            <a:r>
              <a:rPr lang="is-IS" dirty="0"/>
              <a:t>…</a:t>
            </a:r>
          </a:p>
          <a:p>
            <a:pPr lvl="1"/>
            <a:endParaRPr lang="is-IS" dirty="0"/>
          </a:p>
          <a:p>
            <a:r>
              <a:rPr lang="is-IS" dirty="0"/>
              <a:t>What if your </a:t>
            </a:r>
            <a:r>
              <a:rPr lang="is-IS" dirty="0">
                <a:solidFill>
                  <a:schemeClr val="accent4"/>
                </a:solidFill>
              </a:rPr>
              <a:t>favorite model </a:t>
            </a:r>
            <a:r>
              <a:rPr lang="is-IS" dirty="0"/>
              <a:t>is not a ranker?</a:t>
            </a:r>
          </a:p>
          <a:p>
            <a:pPr marL="729076" lvl="1" indent="-342900">
              <a:buFont typeface="+mj-lt"/>
              <a:buAutoNum type="arabicPeriod"/>
            </a:pPr>
            <a:endParaRPr lang="is-IS" dirty="0"/>
          </a:p>
          <a:p>
            <a:pPr marL="729076" lvl="1" indent="-342900">
              <a:buFont typeface="+mj-lt"/>
              <a:buAutoNum type="arabicPeriod"/>
            </a:pPr>
            <a:r>
              <a:rPr lang="is-IS" sz="2000" dirty="0"/>
              <a:t>Resample (as shown in previous slides)</a:t>
            </a:r>
          </a:p>
          <a:p>
            <a:pPr marL="729076" lvl="1" indent="-342900">
              <a:buFont typeface="+mj-lt"/>
              <a:buAutoNum type="arabicPeriod"/>
            </a:pPr>
            <a:r>
              <a:rPr lang="en-US" sz="2000" dirty="0"/>
              <a:t>Ensemble (</a:t>
            </a:r>
            <a:r>
              <a:rPr lang="en-US" sz="2000" dirty="0" err="1"/>
              <a:t>eg</a:t>
            </a:r>
            <a:r>
              <a:rPr lang="en-US" sz="2000" dirty="0"/>
              <a:t> random forest)</a:t>
            </a:r>
          </a:p>
          <a:p>
            <a:pPr marL="729076" lvl="1" indent="-342900">
              <a:buFont typeface="+mj-lt"/>
              <a:buAutoNum type="arabicPeriod"/>
            </a:pPr>
            <a:r>
              <a:rPr lang="is-IS" sz="2000" dirty="0"/>
              <a:t>…</a:t>
            </a:r>
            <a:r>
              <a:rPr lang="en-US" sz="2000" dirty="0"/>
              <a:t>modify code</a:t>
            </a:r>
            <a:r>
              <a:rPr lang="is-IS" sz="2000" dirty="0"/>
              <a:t>…</a:t>
            </a:r>
            <a:r>
              <a:rPr lang="en-US" sz="2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179958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Ensemble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Key idea: </a:t>
            </a:r>
          </a:p>
          <a:p>
            <a:pPr lvl="1"/>
            <a:endParaRPr lang="en-US" sz="2000" i="1" dirty="0">
              <a:solidFill>
                <a:srgbClr val="8064A2"/>
              </a:solidFill>
            </a:endParaRPr>
          </a:p>
          <a:p>
            <a:pPr lvl="1"/>
            <a:r>
              <a:rPr lang="en-US" sz="2000" i="1" dirty="0">
                <a:solidFill>
                  <a:srgbClr val="8064A2"/>
                </a:solidFill>
              </a:rPr>
              <a:t>Learn N models, combine their predictions</a:t>
            </a:r>
          </a:p>
          <a:p>
            <a:endParaRPr lang="en-US" sz="2300" i="1" dirty="0">
              <a:solidFill>
                <a:srgbClr val="8064A2"/>
              </a:solidFill>
            </a:endParaRPr>
          </a:p>
          <a:p>
            <a:r>
              <a:rPr lang="en-US" dirty="0"/>
              <a:t>Different strategies:</a:t>
            </a:r>
          </a:p>
          <a:p>
            <a:endParaRPr lang="en-US" dirty="0"/>
          </a:p>
          <a:p>
            <a:pPr lvl="1"/>
            <a:r>
              <a:rPr lang="en-US" dirty="0"/>
              <a:t>How to learn </a:t>
            </a:r>
            <a:r>
              <a:rPr lang="en-US" dirty="0">
                <a:solidFill>
                  <a:schemeClr val="accent3"/>
                </a:solidFill>
              </a:rPr>
              <a:t>different </a:t>
            </a:r>
            <a:r>
              <a:rPr lang="en-US" dirty="0"/>
              <a:t>models?</a:t>
            </a:r>
          </a:p>
          <a:p>
            <a:pPr lvl="1"/>
            <a:r>
              <a:rPr lang="en-US" dirty="0"/>
              <a:t>How to </a:t>
            </a:r>
            <a:r>
              <a:rPr lang="en-US" dirty="0">
                <a:solidFill>
                  <a:srgbClr val="9BBB59"/>
                </a:solidFill>
              </a:rPr>
              <a:t>combine</a:t>
            </a:r>
            <a:r>
              <a:rPr lang="en-US" dirty="0"/>
              <a:t> them?</a:t>
            </a:r>
          </a:p>
        </p:txBody>
      </p:sp>
    </p:spTree>
    <p:extLst>
      <p:ext uri="{BB962C8B-B14F-4D97-AF65-F5344CB8AC3E}">
        <p14:creationId xmlns:p14="http://schemas.microsoft.com/office/powerpoint/2010/main" val="6145331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Learn one model by </a:t>
            </a:r>
            <a:r>
              <a:rPr lang="en-US" dirty="0">
                <a:solidFill>
                  <a:srgbClr val="9BBB59"/>
                </a:solidFill>
              </a:rPr>
              <a:t>sampling with replacement </a:t>
            </a:r>
            <a:r>
              <a:rPr lang="en-US" dirty="0"/>
              <a:t>and combining results by </a:t>
            </a:r>
            <a:r>
              <a:rPr lang="en-US" dirty="0">
                <a:solidFill>
                  <a:schemeClr val="accent4"/>
                </a:solidFill>
              </a:rPr>
              <a:t>majority voting</a:t>
            </a:r>
            <a:endParaRPr lang="en-US" dirty="0"/>
          </a:p>
          <a:p>
            <a:endParaRPr lang="en-US" dirty="0">
              <a:solidFill>
                <a:schemeClr val="accent4"/>
              </a:solidFill>
            </a:endParaRPr>
          </a:p>
          <a:p>
            <a:r>
              <a:rPr lang="en-US" dirty="0">
                <a:solidFill>
                  <a:schemeClr val="accent1"/>
                </a:solidFill>
              </a:rPr>
              <a:t>Popular example: random forest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4010900" y="1597004"/>
            <a:ext cx="1505071" cy="59101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Algorithm</a:t>
            </a:r>
          </a:p>
        </p:txBody>
      </p:sp>
      <p:sp>
        <p:nvSpPr>
          <p:cNvPr id="5" name="Parallelogram 4"/>
          <p:cNvSpPr/>
          <p:nvPr/>
        </p:nvSpPr>
        <p:spPr>
          <a:xfrm>
            <a:off x="2104272" y="1597004"/>
            <a:ext cx="1494184" cy="591017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Sample</a:t>
            </a:r>
          </a:p>
        </p:txBody>
      </p:sp>
      <p:sp>
        <p:nvSpPr>
          <p:cNvPr id="6" name="Oval 5"/>
          <p:cNvSpPr/>
          <p:nvPr/>
        </p:nvSpPr>
        <p:spPr>
          <a:xfrm>
            <a:off x="5871798" y="1597004"/>
            <a:ext cx="1345327" cy="5910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Output</a:t>
            </a:r>
          </a:p>
        </p:txBody>
      </p:sp>
      <p:cxnSp>
        <p:nvCxnSpPr>
          <p:cNvPr id="7" name="Straight Arrow Connector 6"/>
          <p:cNvCxnSpPr>
            <a:stCxn id="5" idx="2"/>
            <a:endCxn id="4" idx="1"/>
          </p:cNvCxnSpPr>
          <p:nvPr/>
        </p:nvCxnSpPr>
        <p:spPr>
          <a:xfrm>
            <a:off x="3524579" y="1892513"/>
            <a:ext cx="486321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4" idx="3"/>
            <a:endCxn id="6" idx="2"/>
          </p:cNvCxnSpPr>
          <p:nvPr/>
        </p:nvCxnSpPr>
        <p:spPr>
          <a:xfrm>
            <a:off x="5515971" y="1892513"/>
            <a:ext cx="355827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4010900" y="2554193"/>
            <a:ext cx="1505071" cy="59101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Algorithm</a:t>
            </a:r>
          </a:p>
        </p:txBody>
      </p:sp>
      <p:sp>
        <p:nvSpPr>
          <p:cNvPr id="16" name="Parallelogram 15"/>
          <p:cNvSpPr/>
          <p:nvPr/>
        </p:nvSpPr>
        <p:spPr>
          <a:xfrm>
            <a:off x="2104272" y="2554193"/>
            <a:ext cx="1494184" cy="591017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Sample</a:t>
            </a:r>
          </a:p>
        </p:txBody>
      </p:sp>
      <p:sp>
        <p:nvSpPr>
          <p:cNvPr id="17" name="Oval 16"/>
          <p:cNvSpPr/>
          <p:nvPr/>
        </p:nvSpPr>
        <p:spPr>
          <a:xfrm>
            <a:off x="5871798" y="2554193"/>
            <a:ext cx="1345327" cy="5910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Output</a:t>
            </a:r>
          </a:p>
        </p:txBody>
      </p:sp>
      <p:cxnSp>
        <p:nvCxnSpPr>
          <p:cNvPr id="18" name="Straight Arrow Connector 17"/>
          <p:cNvCxnSpPr>
            <a:stCxn id="16" idx="2"/>
            <a:endCxn id="15" idx="1"/>
          </p:cNvCxnSpPr>
          <p:nvPr/>
        </p:nvCxnSpPr>
        <p:spPr>
          <a:xfrm>
            <a:off x="3524579" y="2849702"/>
            <a:ext cx="486321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5" idx="3"/>
            <a:endCxn id="17" idx="2"/>
          </p:cNvCxnSpPr>
          <p:nvPr/>
        </p:nvCxnSpPr>
        <p:spPr>
          <a:xfrm>
            <a:off x="5515971" y="2849702"/>
            <a:ext cx="355827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/>
          <p:cNvSpPr/>
          <p:nvPr/>
        </p:nvSpPr>
        <p:spPr>
          <a:xfrm>
            <a:off x="4010900" y="3522455"/>
            <a:ext cx="1505071" cy="59101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Algorithm</a:t>
            </a:r>
          </a:p>
        </p:txBody>
      </p:sp>
      <p:sp>
        <p:nvSpPr>
          <p:cNvPr id="31" name="Parallelogram 30"/>
          <p:cNvSpPr/>
          <p:nvPr/>
        </p:nvSpPr>
        <p:spPr>
          <a:xfrm>
            <a:off x="2104272" y="3522455"/>
            <a:ext cx="1494184" cy="591017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Sample</a:t>
            </a:r>
          </a:p>
        </p:txBody>
      </p:sp>
      <p:sp>
        <p:nvSpPr>
          <p:cNvPr id="32" name="Oval 31"/>
          <p:cNvSpPr/>
          <p:nvPr/>
        </p:nvSpPr>
        <p:spPr>
          <a:xfrm>
            <a:off x="5871798" y="3522455"/>
            <a:ext cx="1345327" cy="5910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Output</a:t>
            </a:r>
          </a:p>
        </p:txBody>
      </p:sp>
      <p:cxnSp>
        <p:nvCxnSpPr>
          <p:cNvPr id="33" name="Straight Arrow Connector 32"/>
          <p:cNvCxnSpPr>
            <a:stCxn id="31" idx="2"/>
            <a:endCxn id="30" idx="1"/>
          </p:cNvCxnSpPr>
          <p:nvPr/>
        </p:nvCxnSpPr>
        <p:spPr>
          <a:xfrm>
            <a:off x="3524579" y="3817964"/>
            <a:ext cx="486321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30" idx="3"/>
            <a:endCxn id="32" idx="2"/>
          </p:cNvCxnSpPr>
          <p:nvPr/>
        </p:nvCxnSpPr>
        <p:spPr>
          <a:xfrm>
            <a:off x="5515971" y="3817964"/>
            <a:ext cx="355827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Parallelogram 39"/>
          <p:cNvSpPr/>
          <p:nvPr/>
        </p:nvSpPr>
        <p:spPr>
          <a:xfrm>
            <a:off x="113157" y="2451732"/>
            <a:ext cx="1807644" cy="804789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Data</a:t>
            </a:r>
          </a:p>
        </p:txBody>
      </p:sp>
      <p:cxnSp>
        <p:nvCxnSpPr>
          <p:cNvPr id="47" name="Straight Arrow Connector 46"/>
          <p:cNvCxnSpPr>
            <a:stCxn id="40" idx="1"/>
            <a:endCxn id="5" idx="5"/>
          </p:cNvCxnSpPr>
          <p:nvPr/>
        </p:nvCxnSpPr>
        <p:spPr>
          <a:xfrm flipV="1">
            <a:off x="1117578" y="1892513"/>
            <a:ext cx="1060571" cy="559219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0" idx="2"/>
            <a:endCxn id="16" idx="5"/>
          </p:cNvCxnSpPr>
          <p:nvPr/>
        </p:nvCxnSpPr>
        <p:spPr>
          <a:xfrm flipV="1">
            <a:off x="1820202" y="2849702"/>
            <a:ext cx="357947" cy="4425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40" idx="4"/>
            <a:endCxn id="31" idx="5"/>
          </p:cNvCxnSpPr>
          <p:nvPr/>
        </p:nvCxnSpPr>
        <p:spPr>
          <a:xfrm>
            <a:off x="1016979" y="3256521"/>
            <a:ext cx="1161170" cy="561443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Oval 103"/>
          <p:cNvSpPr/>
          <p:nvPr/>
        </p:nvSpPr>
        <p:spPr>
          <a:xfrm>
            <a:off x="7538753" y="2458200"/>
            <a:ext cx="1331246" cy="804789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Vote</a:t>
            </a:r>
          </a:p>
        </p:txBody>
      </p:sp>
      <p:cxnSp>
        <p:nvCxnSpPr>
          <p:cNvPr id="105" name="Straight Arrow Connector 104"/>
          <p:cNvCxnSpPr>
            <a:stCxn id="6" idx="5"/>
            <a:endCxn id="104" idx="1"/>
          </p:cNvCxnSpPr>
          <p:nvPr/>
        </p:nvCxnSpPr>
        <p:spPr>
          <a:xfrm>
            <a:off x="7020106" y="2101469"/>
            <a:ext cx="713603" cy="47459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>
            <a:stCxn id="32" idx="7"/>
            <a:endCxn id="104" idx="3"/>
          </p:cNvCxnSpPr>
          <p:nvPr/>
        </p:nvCxnSpPr>
        <p:spPr>
          <a:xfrm flipV="1">
            <a:off x="7020106" y="3145130"/>
            <a:ext cx="713603" cy="463877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>
            <a:stCxn id="17" idx="6"/>
            <a:endCxn id="104" idx="2"/>
          </p:cNvCxnSpPr>
          <p:nvPr/>
        </p:nvCxnSpPr>
        <p:spPr>
          <a:xfrm>
            <a:off x="7217125" y="2849702"/>
            <a:ext cx="321628" cy="10893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266985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effect of ensembles</a:t>
            </a:r>
          </a:p>
        </p:txBody>
      </p:sp>
      <p:cxnSp>
        <p:nvCxnSpPr>
          <p:cNvPr id="6" name="Straight Arrow Connector 5"/>
          <p:cNvCxnSpPr/>
          <p:nvPr/>
        </p:nvCxnSpPr>
        <p:spPr bwMode="auto">
          <a:xfrm flipV="1">
            <a:off x="1942419" y="1631227"/>
            <a:ext cx="0" cy="36484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" name="Straight Arrow Connector 6"/>
          <p:cNvCxnSpPr/>
          <p:nvPr/>
        </p:nvCxnSpPr>
        <p:spPr bwMode="auto">
          <a:xfrm>
            <a:off x="1942419" y="5279695"/>
            <a:ext cx="5628035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1635424" y="2004790"/>
            <a:ext cx="31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96912" y="5304601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x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095607" y="3813322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03644" y="4480953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810515" y="4487454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012130" y="3064075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634212" y="2376545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955620" y="2191879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19304" y="4663190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290904" y="4302788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888982" y="3433407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14601" y="1635458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-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17395" y="211817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293098" y="212734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561409" y="3926955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535121" y="4111621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509248" y="230284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+</a:t>
            </a:r>
          </a:p>
        </p:txBody>
      </p:sp>
      <p:cxnSp>
        <p:nvCxnSpPr>
          <p:cNvPr id="30" name="Straight Connector 29"/>
          <p:cNvCxnSpPr/>
          <p:nvPr/>
        </p:nvCxnSpPr>
        <p:spPr bwMode="auto">
          <a:xfrm flipV="1">
            <a:off x="1635424" y="996575"/>
            <a:ext cx="5801266" cy="467735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1" name="TextBox 30"/>
          <p:cNvSpPr txBox="1"/>
          <p:nvPr/>
        </p:nvSpPr>
        <p:spPr>
          <a:xfrm>
            <a:off x="6728502" y="811909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+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510038" y="811909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-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42419" y="5767260"/>
            <a:ext cx="55049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  <a:p>
            <a:r>
              <a:rPr lang="en-US" sz="2400" dirty="0"/>
              <a:t>e.g., predict + if all predict +, so 2 </a:t>
            </a:r>
            <a:r>
              <a:rPr lang="en-US" sz="2400" dirty="0" err="1"/>
              <a:t>tp</a:t>
            </a:r>
            <a:r>
              <a:rPr lang="en-US" sz="2400" dirty="0"/>
              <a:t>, 1 </a:t>
            </a:r>
            <a:r>
              <a:rPr lang="en-US" sz="2400" dirty="0" err="1"/>
              <a:t>fp</a:t>
            </a:r>
            <a:endParaRPr lang="en-US" sz="2400" dirty="0"/>
          </a:p>
        </p:txBody>
      </p:sp>
      <p:cxnSp>
        <p:nvCxnSpPr>
          <p:cNvPr id="29" name="Straight Connector 28"/>
          <p:cNvCxnSpPr/>
          <p:nvPr/>
        </p:nvCxnSpPr>
        <p:spPr bwMode="auto">
          <a:xfrm flipH="1" flipV="1">
            <a:off x="4771172" y="1181241"/>
            <a:ext cx="148132" cy="500151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34" name="Straight Connector 33"/>
          <p:cNvCxnSpPr/>
          <p:nvPr/>
        </p:nvCxnSpPr>
        <p:spPr bwMode="auto">
          <a:xfrm flipV="1">
            <a:off x="1180353" y="2745877"/>
            <a:ext cx="7112000" cy="54118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35" name="Straight Connector 34"/>
          <p:cNvCxnSpPr/>
          <p:nvPr/>
        </p:nvCxnSpPr>
        <p:spPr bwMode="auto">
          <a:xfrm flipV="1">
            <a:off x="1332753" y="2302843"/>
            <a:ext cx="6499412" cy="272968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6" name="TextBox 35"/>
          <p:cNvSpPr txBox="1"/>
          <p:nvPr/>
        </p:nvSpPr>
        <p:spPr>
          <a:xfrm>
            <a:off x="4269044" y="996575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+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436690" y="1985365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+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953724" y="237744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+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857217" y="987894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-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575251" y="2237270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-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966238" y="2694743"/>
            <a:ext cx="25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-</a:t>
            </a:r>
          </a:p>
        </p:txBody>
      </p:sp>
      <p:sp>
        <p:nvSpPr>
          <p:cNvPr id="43" name="Rectangle 42"/>
          <p:cNvSpPr/>
          <p:nvPr/>
        </p:nvSpPr>
        <p:spPr>
          <a:xfrm>
            <a:off x="1952976" y="1852705"/>
            <a:ext cx="2803048" cy="1211369"/>
          </a:xfrm>
          <a:prstGeom prst="rect">
            <a:avLst/>
          </a:prstGeom>
          <a:solidFill>
            <a:schemeClr val="accent2">
              <a:alpha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15562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random forest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Do X times:</a:t>
            </a:r>
          </a:p>
          <a:p>
            <a:pPr marL="838911" lvl="1" indent="-457200">
              <a:buFont typeface="+mj-lt"/>
              <a:buAutoNum type="arabicPeriod"/>
            </a:pPr>
            <a:r>
              <a:rPr lang="en-US" dirty="0"/>
              <a:t>Create data sample D</a:t>
            </a:r>
          </a:p>
          <a:p>
            <a:pPr marL="838911" lvl="1" indent="-457200">
              <a:buFont typeface="+mj-lt"/>
              <a:buAutoNum type="arabicPeriod"/>
            </a:pPr>
            <a:r>
              <a:rPr lang="en-US" dirty="0"/>
              <a:t>Learn tree T from D</a:t>
            </a:r>
          </a:p>
          <a:p>
            <a:pPr marL="381711" lvl="1" indent="0">
              <a:buNone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For data row d:</a:t>
            </a:r>
          </a:p>
          <a:p>
            <a:pPr marL="838911" lvl="1" indent="-457200">
              <a:buFont typeface="+mj-lt"/>
              <a:buAutoNum type="arabicPeriod"/>
            </a:pPr>
            <a:r>
              <a:rPr lang="en-US" dirty="0"/>
              <a:t>Classify d using all X trees</a:t>
            </a:r>
          </a:p>
          <a:p>
            <a:pPr marL="838911" lvl="1" indent="-457200">
              <a:buFont typeface="+mj-lt"/>
              <a:buAutoNum type="arabicPeriod"/>
            </a:pPr>
            <a:r>
              <a:rPr lang="en-US" dirty="0"/>
              <a:t>Assign label using majority vote </a:t>
            </a:r>
          </a:p>
        </p:txBody>
      </p:sp>
    </p:spTree>
    <p:extLst>
      <p:ext uri="{BB962C8B-B14F-4D97-AF65-F5344CB8AC3E}">
        <p14:creationId xmlns:p14="http://schemas.microsoft.com/office/powerpoint/2010/main" val="255140827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Bagging - generalized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Why sample uniformly at random?</a:t>
            </a:r>
          </a:p>
          <a:p>
            <a:endParaRPr lang="en-US" dirty="0"/>
          </a:p>
          <a:p>
            <a:r>
              <a:rPr lang="en-US" dirty="0"/>
              <a:t>Why keep the same base algorithm?</a:t>
            </a:r>
          </a:p>
          <a:p>
            <a:endParaRPr lang="en-US" dirty="0"/>
          </a:p>
          <a:p>
            <a:r>
              <a:rPr lang="en-US" dirty="0"/>
              <a:t>Why use majority voting?</a:t>
            </a:r>
          </a:p>
          <a:p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4010900" y="1597004"/>
            <a:ext cx="1505071" cy="59101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Algorithm</a:t>
            </a:r>
          </a:p>
        </p:txBody>
      </p:sp>
      <p:sp>
        <p:nvSpPr>
          <p:cNvPr id="5" name="Parallelogram 4"/>
          <p:cNvSpPr/>
          <p:nvPr/>
        </p:nvSpPr>
        <p:spPr>
          <a:xfrm>
            <a:off x="2104272" y="1597004"/>
            <a:ext cx="1494184" cy="591017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Sample</a:t>
            </a:r>
          </a:p>
        </p:txBody>
      </p:sp>
      <p:sp>
        <p:nvSpPr>
          <p:cNvPr id="6" name="Oval 5"/>
          <p:cNvSpPr/>
          <p:nvPr/>
        </p:nvSpPr>
        <p:spPr>
          <a:xfrm>
            <a:off x="5871798" y="1597004"/>
            <a:ext cx="1345327" cy="5910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Output</a:t>
            </a:r>
          </a:p>
        </p:txBody>
      </p:sp>
      <p:cxnSp>
        <p:nvCxnSpPr>
          <p:cNvPr id="7" name="Straight Arrow Connector 6"/>
          <p:cNvCxnSpPr>
            <a:stCxn id="5" idx="2"/>
            <a:endCxn id="4" idx="1"/>
          </p:cNvCxnSpPr>
          <p:nvPr/>
        </p:nvCxnSpPr>
        <p:spPr>
          <a:xfrm>
            <a:off x="3524579" y="1892513"/>
            <a:ext cx="486321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4" idx="3"/>
            <a:endCxn id="6" idx="2"/>
          </p:cNvCxnSpPr>
          <p:nvPr/>
        </p:nvCxnSpPr>
        <p:spPr>
          <a:xfrm>
            <a:off x="5515971" y="1892513"/>
            <a:ext cx="355827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4010900" y="2554193"/>
            <a:ext cx="1505071" cy="59101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Algorithm</a:t>
            </a:r>
          </a:p>
        </p:txBody>
      </p:sp>
      <p:sp>
        <p:nvSpPr>
          <p:cNvPr id="16" name="Parallelogram 15"/>
          <p:cNvSpPr/>
          <p:nvPr/>
        </p:nvSpPr>
        <p:spPr>
          <a:xfrm>
            <a:off x="2104272" y="2554193"/>
            <a:ext cx="1494184" cy="591017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Sample</a:t>
            </a:r>
          </a:p>
        </p:txBody>
      </p:sp>
      <p:sp>
        <p:nvSpPr>
          <p:cNvPr id="17" name="Oval 16"/>
          <p:cNvSpPr/>
          <p:nvPr/>
        </p:nvSpPr>
        <p:spPr>
          <a:xfrm>
            <a:off x="5871798" y="2554193"/>
            <a:ext cx="1345327" cy="5910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Output</a:t>
            </a:r>
          </a:p>
        </p:txBody>
      </p:sp>
      <p:cxnSp>
        <p:nvCxnSpPr>
          <p:cNvPr id="18" name="Straight Arrow Connector 17"/>
          <p:cNvCxnSpPr>
            <a:stCxn id="16" idx="2"/>
            <a:endCxn id="15" idx="1"/>
          </p:cNvCxnSpPr>
          <p:nvPr/>
        </p:nvCxnSpPr>
        <p:spPr>
          <a:xfrm>
            <a:off x="3524579" y="2849702"/>
            <a:ext cx="486321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5" idx="3"/>
            <a:endCxn id="17" idx="2"/>
          </p:cNvCxnSpPr>
          <p:nvPr/>
        </p:nvCxnSpPr>
        <p:spPr>
          <a:xfrm>
            <a:off x="5515971" y="2849702"/>
            <a:ext cx="355827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/>
          <p:cNvSpPr/>
          <p:nvPr/>
        </p:nvSpPr>
        <p:spPr>
          <a:xfrm>
            <a:off x="4010900" y="3522455"/>
            <a:ext cx="1505071" cy="59101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Algorithm</a:t>
            </a:r>
          </a:p>
        </p:txBody>
      </p:sp>
      <p:sp>
        <p:nvSpPr>
          <p:cNvPr id="31" name="Parallelogram 30"/>
          <p:cNvSpPr/>
          <p:nvPr/>
        </p:nvSpPr>
        <p:spPr>
          <a:xfrm>
            <a:off x="2104272" y="3522455"/>
            <a:ext cx="1494184" cy="591017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Sample</a:t>
            </a:r>
          </a:p>
        </p:txBody>
      </p:sp>
      <p:sp>
        <p:nvSpPr>
          <p:cNvPr id="32" name="Oval 31"/>
          <p:cNvSpPr/>
          <p:nvPr/>
        </p:nvSpPr>
        <p:spPr>
          <a:xfrm>
            <a:off x="5871798" y="3522455"/>
            <a:ext cx="1345327" cy="5910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Output</a:t>
            </a:r>
          </a:p>
        </p:txBody>
      </p:sp>
      <p:cxnSp>
        <p:nvCxnSpPr>
          <p:cNvPr id="33" name="Straight Arrow Connector 32"/>
          <p:cNvCxnSpPr>
            <a:stCxn id="31" idx="2"/>
            <a:endCxn id="30" idx="1"/>
          </p:cNvCxnSpPr>
          <p:nvPr/>
        </p:nvCxnSpPr>
        <p:spPr>
          <a:xfrm>
            <a:off x="3524579" y="3817964"/>
            <a:ext cx="486321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30" idx="3"/>
            <a:endCxn id="32" idx="2"/>
          </p:cNvCxnSpPr>
          <p:nvPr/>
        </p:nvCxnSpPr>
        <p:spPr>
          <a:xfrm>
            <a:off x="5515971" y="3817964"/>
            <a:ext cx="355827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Parallelogram 39"/>
          <p:cNvSpPr/>
          <p:nvPr/>
        </p:nvSpPr>
        <p:spPr>
          <a:xfrm>
            <a:off x="113157" y="2451732"/>
            <a:ext cx="1807644" cy="804789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Data</a:t>
            </a:r>
          </a:p>
        </p:txBody>
      </p:sp>
      <p:cxnSp>
        <p:nvCxnSpPr>
          <p:cNvPr id="47" name="Straight Arrow Connector 46"/>
          <p:cNvCxnSpPr>
            <a:stCxn id="40" idx="1"/>
            <a:endCxn id="5" idx="5"/>
          </p:cNvCxnSpPr>
          <p:nvPr/>
        </p:nvCxnSpPr>
        <p:spPr>
          <a:xfrm flipV="1">
            <a:off x="1117578" y="1892513"/>
            <a:ext cx="1060571" cy="559219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0" idx="2"/>
            <a:endCxn id="16" idx="5"/>
          </p:cNvCxnSpPr>
          <p:nvPr/>
        </p:nvCxnSpPr>
        <p:spPr>
          <a:xfrm flipV="1">
            <a:off x="1820202" y="2849702"/>
            <a:ext cx="357947" cy="4425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40" idx="4"/>
            <a:endCxn id="31" idx="5"/>
          </p:cNvCxnSpPr>
          <p:nvPr/>
        </p:nvCxnSpPr>
        <p:spPr>
          <a:xfrm>
            <a:off x="1016979" y="3256521"/>
            <a:ext cx="1161170" cy="561443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Oval 103"/>
          <p:cNvSpPr/>
          <p:nvPr/>
        </p:nvSpPr>
        <p:spPr>
          <a:xfrm>
            <a:off x="7538753" y="2458200"/>
            <a:ext cx="1331246" cy="804789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Vote</a:t>
            </a:r>
          </a:p>
        </p:txBody>
      </p:sp>
      <p:cxnSp>
        <p:nvCxnSpPr>
          <p:cNvPr id="105" name="Straight Arrow Connector 104"/>
          <p:cNvCxnSpPr>
            <a:stCxn id="6" idx="5"/>
            <a:endCxn id="104" idx="1"/>
          </p:cNvCxnSpPr>
          <p:nvPr/>
        </p:nvCxnSpPr>
        <p:spPr>
          <a:xfrm>
            <a:off x="7020106" y="2101469"/>
            <a:ext cx="713603" cy="47459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>
            <a:stCxn id="32" idx="7"/>
            <a:endCxn id="104" idx="3"/>
          </p:cNvCxnSpPr>
          <p:nvPr/>
        </p:nvCxnSpPr>
        <p:spPr>
          <a:xfrm flipV="1">
            <a:off x="7020106" y="3145130"/>
            <a:ext cx="713603" cy="463877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>
            <a:stCxn id="17" idx="6"/>
            <a:endCxn id="104" idx="2"/>
          </p:cNvCxnSpPr>
          <p:nvPr/>
        </p:nvCxnSpPr>
        <p:spPr>
          <a:xfrm>
            <a:off x="7217125" y="2849702"/>
            <a:ext cx="321628" cy="10893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80436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on fraud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Let’s recreate a random forest classifier</a:t>
            </a:r>
            <a:r>
              <a:rPr lang="is-IS" dirty="0"/>
              <a:t>…</a:t>
            </a:r>
          </a:p>
          <a:p>
            <a:endParaRPr lang="is-IS" dirty="0"/>
          </a:p>
          <a:p>
            <a:r>
              <a:rPr lang="en-US" dirty="0"/>
              <a:t>Sample, learn 10 trees.</a:t>
            </a:r>
          </a:p>
          <a:p>
            <a:endParaRPr lang="en-US" dirty="0"/>
          </a:p>
          <a:p>
            <a:r>
              <a:rPr lang="en-US" dirty="0"/>
              <a:t>Q: Does your own implementation work better or worse than the standard random forest classifier?</a:t>
            </a:r>
          </a:p>
          <a:p>
            <a:endParaRPr lang="en-US" dirty="0"/>
          </a:p>
          <a:p>
            <a:r>
              <a:rPr lang="en-US" dirty="0"/>
              <a:t>Q: Can we make it perform better on the fraud data?</a:t>
            </a:r>
          </a:p>
          <a:p>
            <a:endParaRPr lang="en-US" dirty="0"/>
          </a:p>
          <a:p>
            <a:r>
              <a:rPr lang="en-US" dirty="0"/>
              <a:t>Remember not to use the booking date feature! (cheating)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296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317D63-95B3-4ACC-BFF9-D6F69E9B48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199" y="2033833"/>
            <a:ext cx="7716801" cy="27903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Data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When testing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Is it allowed to use this information?</a:t>
            </a:r>
            <a:endParaRPr lang="en-NL" dirty="0"/>
          </a:p>
          <a:p>
            <a:r>
              <a:rPr lang="en-US" dirty="0"/>
              <a:t>What if I filter the data?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5397068" y="2547723"/>
            <a:ext cx="527538" cy="41030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?</a:t>
            </a:r>
          </a:p>
        </p:txBody>
      </p:sp>
      <p:sp>
        <p:nvSpPr>
          <p:cNvPr id="6" name="Oval 5"/>
          <p:cNvSpPr/>
          <p:nvPr/>
        </p:nvSpPr>
        <p:spPr bwMode="auto">
          <a:xfrm>
            <a:off x="5364412" y="3842159"/>
            <a:ext cx="579641" cy="475437"/>
          </a:xfrm>
          <a:prstGeom prst="ellipse">
            <a:avLst/>
          </a:prstGeom>
          <a:noFill/>
          <a:ln w="28575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8" name="Curved Connector 7"/>
          <p:cNvCxnSpPr>
            <a:cxnSpLocks/>
            <a:stCxn id="6" idx="0"/>
            <a:endCxn id="5" idx="2"/>
          </p:cNvCxnSpPr>
          <p:nvPr/>
        </p:nvCxnSpPr>
        <p:spPr bwMode="auto">
          <a:xfrm rot="5400000" flipH="1" flipV="1">
            <a:off x="5215471" y="3396793"/>
            <a:ext cx="884128" cy="6604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190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73065231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Usual random forest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Do X times:</a:t>
            </a:r>
          </a:p>
          <a:p>
            <a:pPr marL="838911" lvl="1" indent="-457200">
              <a:buFont typeface="+mj-lt"/>
              <a:buAutoNum type="arabicPeriod"/>
            </a:pPr>
            <a:r>
              <a:rPr lang="en-US" dirty="0"/>
              <a:t>Create data sample D</a:t>
            </a:r>
          </a:p>
          <a:p>
            <a:pPr marL="838911" lvl="1" indent="-457200">
              <a:buFont typeface="+mj-lt"/>
              <a:buAutoNum type="arabicPeriod"/>
            </a:pPr>
            <a:r>
              <a:rPr lang="en-US" dirty="0"/>
              <a:t>Learn tree T from D, but:</a:t>
            </a:r>
          </a:p>
          <a:p>
            <a:pPr marL="1219506" lvl="2" indent="-457200"/>
            <a:r>
              <a:rPr lang="en-US" dirty="0">
                <a:solidFill>
                  <a:srgbClr val="8064A2"/>
                </a:solidFill>
              </a:rPr>
              <a:t>At every split, out of m features, consider a random feature subset of size √m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For data row d:</a:t>
            </a:r>
          </a:p>
          <a:p>
            <a:pPr marL="838911" lvl="1" indent="-457200">
              <a:buFont typeface="+mj-lt"/>
              <a:buAutoNum type="arabicPeriod"/>
            </a:pPr>
            <a:r>
              <a:rPr lang="en-US" dirty="0"/>
              <a:t>Classify d using all X trees</a:t>
            </a:r>
          </a:p>
          <a:p>
            <a:pPr marL="838911" lvl="1" indent="-457200">
              <a:buFont typeface="+mj-lt"/>
              <a:buAutoNum type="arabicPeriod"/>
            </a:pPr>
            <a:r>
              <a:rPr lang="en-US" dirty="0"/>
              <a:t>Assign label using majority vote </a:t>
            </a:r>
          </a:p>
        </p:txBody>
      </p:sp>
    </p:spTree>
    <p:extLst>
      <p:ext uri="{BB962C8B-B14F-4D97-AF65-F5344CB8AC3E}">
        <p14:creationId xmlns:p14="http://schemas.microsoft.com/office/powerpoint/2010/main" val="36073454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Extreme random forest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Do X times:</a:t>
            </a:r>
          </a:p>
          <a:p>
            <a:pPr marL="838911" lvl="1" indent="-457200">
              <a:buFont typeface="+mj-lt"/>
              <a:buAutoNum type="arabicPeriod"/>
            </a:pPr>
            <a:r>
              <a:rPr lang="en-US" dirty="0"/>
              <a:t>Create data sample D</a:t>
            </a:r>
          </a:p>
          <a:p>
            <a:pPr marL="838911" lvl="1" indent="-457200">
              <a:buFont typeface="+mj-lt"/>
              <a:buAutoNum type="arabicPeriod"/>
            </a:pPr>
            <a:r>
              <a:rPr lang="en-US" dirty="0"/>
              <a:t>Learn tree T from D, but:</a:t>
            </a:r>
          </a:p>
          <a:p>
            <a:pPr marL="1219506" lvl="2" indent="-457200"/>
            <a:r>
              <a:rPr lang="en-US" dirty="0"/>
              <a:t>At every split, out of m features, consider a random feature subset of size √m</a:t>
            </a:r>
          </a:p>
          <a:p>
            <a:pPr marL="1219506" lvl="2" indent="-457200"/>
            <a:r>
              <a:rPr lang="en-US" dirty="0">
                <a:solidFill>
                  <a:schemeClr val="accent4"/>
                </a:solidFill>
              </a:rPr>
              <a:t>Randomize the heuristic value v (</a:t>
            </a:r>
            <a:r>
              <a:rPr lang="en-US" dirty="0" err="1">
                <a:solidFill>
                  <a:schemeClr val="accent4"/>
                </a:solidFill>
              </a:rPr>
              <a:t>eg</a:t>
            </a:r>
            <a:r>
              <a:rPr lang="en-US" dirty="0">
                <a:solidFill>
                  <a:schemeClr val="accent4"/>
                </a:solidFill>
              </a:rPr>
              <a:t>. use v * rand(), or select randomly one of </a:t>
            </a:r>
            <a:r>
              <a:rPr lang="en-US" dirty="0" err="1">
                <a:solidFill>
                  <a:schemeClr val="accent4"/>
                </a:solidFill>
              </a:rPr>
              <a:t>Gini</a:t>
            </a:r>
            <a:r>
              <a:rPr lang="en-US" dirty="0">
                <a:solidFill>
                  <a:schemeClr val="accent4"/>
                </a:solidFill>
              </a:rPr>
              <a:t>, information gain, </a:t>
            </a:r>
            <a:r>
              <a:rPr lang="is-IS" dirty="0">
                <a:solidFill>
                  <a:schemeClr val="accent4"/>
                </a:solidFill>
              </a:rPr>
              <a:t>…</a:t>
            </a:r>
            <a:r>
              <a:rPr lang="en-US" dirty="0">
                <a:solidFill>
                  <a:schemeClr val="accent4"/>
                </a:solidFill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For data row d:</a:t>
            </a:r>
          </a:p>
          <a:p>
            <a:pPr marL="838911" lvl="1" indent="-457200">
              <a:buFont typeface="+mj-lt"/>
              <a:buAutoNum type="arabicPeriod"/>
            </a:pPr>
            <a:r>
              <a:rPr lang="en-US" dirty="0"/>
              <a:t>Classify d using all X trees</a:t>
            </a:r>
          </a:p>
          <a:p>
            <a:pPr marL="838911" lvl="1" indent="-457200">
              <a:buFont typeface="+mj-lt"/>
              <a:buAutoNum type="arabicPeriod"/>
            </a:pPr>
            <a:r>
              <a:rPr lang="en-US" dirty="0"/>
              <a:t>Assign label using majority vote </a:t>
            </a:r>
          </a:p>
        </p:txBody>
      </p:sp>
    </p:spTree>
    <p:extLst>
      <p:ext uri="{BB962C8B-B14F-4D97-AF65-F5344CB8AC3E}">
        <p14:creationId xmlns:p14="http://schemas.microsoft.com/office/powerpoint/2010/main" val="159803690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bag-based ensembles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Bayesian model averaging</a:t>
            </a:r>
          </a:p>
          <a:p>
            <a:pPr lvl="1"/>
            <a:endParaRPr lang="en-US" dirty="0"/>
          </a:p>
          <a:p>
            <a:pPr lvl="1"/>
            <a:r>
              <a:rPr lang="en-US" sz="2000" dirty="0">
                <a:solidFill>
                  <a:schemeClr val="accent6"/>
                </a:solidFill>
              </a:rPr>
              <a:t>Sample models instead of data!</a:t>
            </a:r>
          </a:p>
          <a:p>
            <a:pPr lvl="1"/>
            <a:endParaRPr lang="en-US" dirty="0">
              <a:sym typeface="Wingdings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4010900" y="1597004"/>
            <a:ext cx="1505071" cy="591017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Model</a:t>
            </a:r>
          </a:p>
        </p:txBody>
      </p:sp>
      <p:sp>
        <p:nvSpPr>
          <p:cNvPr id="6" name="Oval 5"/>
          <p:cNvSpPr/>
          <p:nvPr/>
        </p:nvSpPr>
        <p:spPr>
          <a:xfrm>
            <a:off x="5871798" y="1597004"/>
            <a:ext cx="1345327" cy="5910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Output</a:t>
            </a:r>
          </a:p>
        </p:txBody>
      </p:sp>
      <p:cxnSp>
        <p:nvCxnSpPr>
          <p:cNvPr id="8" name="Straight Arrow Connector 7"/>
          <p:cNvCxnSpPr>
            <a:stCxn id="4" idx="3"/>
            <a:endCxn id="6" idx="2"/>
          </p:cNvCxnSpPr>
          <p:nvPr/>
        </p:nvCxnSpPr>
        <p:spPr>
          <a:xfrm>
            <a:off x="5515971" y="1892513"/>
            <a:ext cx="355827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4010900" y="2554193"/>
            <a:ext cx="1505071" cy="591017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Model</a:t>
            </a:r>
          </a:p>
        </p:txBody>
      </p:sp>
      <p:sp>
        <p:nvSpPr>
          <p:cNvPr id="17" name="Oval 16"/>
          <p:cNvSpPr/>
          <p:nvPr/>
        </p:nvSpPr>
        <p:spPr>
          <a:xfrm>
            <a:off x="5871798" y="2554193"/>
            <a:ext cx="1345327" cy="5910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Output</a:t>
            </a:r>
          </a:p>
        </p:txBody>
      </p:sp>
      <p:cxnSp>
        <p:nvCxnSpPr>
          <p:cNvPr id="18" name="Straight Arrow Connector 17"/>
          <p:cNvCxnSpPr>
            <a:endCxn id="15" idx="1"/>
          </p:cNvCxnSpPr>
          <p:nvPr/>
        </p:nvCxnSpPr>
        <p:spPr>
          <a:xfrm>
            <a:off x="3524579" y="2849702"/>
            <a:ext cx="486321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5" idx="3"/>
            <a:endCxn id="17" idx="2"/>
          </p:cNvCxnSpPr>
          <p:nvPr/>
        </p:nvCxnSpPr>
        <p:spPr>
          <a:xfrm>
            <a:off x="5515971" y="2849702"/>
            <a:ext cx="355827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5871798" y="3522455"/>
            <a:ext cx="1345327" cy="5910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Output</a:t>
            </a:r>
          </a:p>
        </p:txBody>
      </p:sp>
      <p:cxnSp>
        <p:nvCxnSpPr>
          <p:cNvPr id="34" name="Straight Arrow Connector 33"/>
          <p:cNvCxnSpPr>
            <a:endCxn id="32" idx="2"/>
          </p:cNvCxnSpPr>
          <p:nvPr/>
        </p:nvCxnSpPr>
        <p:spPr>
          <a:xfrm>
            <a:off x="5515971" y="3817964"/>
            <a:ext cx="355827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Parallelogram 39"/>
          <p:cNvSpPr/>
          <p:nvPr/>
        </p:nvSpPr>
        <p:spPr>
          <a:xfrm>
            <a:off x="113157" y="2451732"/>
            <a:ext cx="1807644" cy="804789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Data</a:t>
            </a:r>
          </a:p>
        </p:txBody>
      </p:sp>
      <p:cxnSp>
        <p:nvCxnSpPr>
          <p:cNvPr id="47" name="Straight Arrow Connector 46"/>
          <p:cNvCxnSpPr/>
          <p:nvPr/>
        </p:nvCxnSpPr>
        <p:spPr>
          <a:xfrm flipV="1">
            <a:off x="2950329" y="1994894"/>
            <a:ext cx="1060571" cy="559219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0" idx="2"/>
          </p:cNvCxnSpPr>
          <p:nvPr/>
        </p:nvCxnSpPr>
        <p:spPr>
          <a:xfrm flipV="1">
            <a:off x="1820202" y="2849702"/>
            <a:ext cx="357947" cy="4425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2850721" y="3155557"/>
            <a:ext cx="1161170" cy="561443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Oval 103"/>
          <p:cNvSpPr/>
          <p:nvPr/>
        </p:nvSpPr>
        <p:spPr>
          <a:xfrm>
            <a:off x="7538753" y="2458200"/>
            <a:ext cx="1331246" cy="804789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Vote</a:t>
            </a:r>
          </a:p>
        </p:txBody>
      </p:sp>
      <p:cxnSp>
        <p:nvCxnSpPr>
          <p:cNvPr id="105" name="Straight Arrow Connector 104"/>
          <p:cNvCxnSpPr>
            <a:stCxn id="6" idx="5"/>
            <a:endCxn id="104" idx="1"/>
          </p:cNvCxnSpPr>
          <p:nvPr/>
        </p:nvCxnSpPr>
        <p:spPr>
          <a:xfrm>
            <a:off x="7020106" y="2101469"/>
            <a:ext cx="713603" cy="47459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>
            <a:stCxn id="32" idx="7"/>
            <a:endCxn id="104" idx="3"/>
          </p:cNvCxnSpPr>
          <p:nvPr/>
        </p:nvCxnSpPr>
        <p:spPr>
          <a:xfrm flipV="1">
            <a:off x="7020106" y="3145130"/>
            <a:ext cx="713603" cy="463877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>
            <a:stCxn id="17" idx="6"/>
            <a:endCxn id="104" idx="2"/>
          </p:cNvCxnSpPr>
          <p:nvPr/>
        </p:nvCxnSpPr>
        <p:spPr>
          <a:xfrm>
            <a:off x="7217125" y="2849702"/>
            <a:ext cx="321628" cy="10893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2178149" y="2554113"/>
            <a:ext cx="1505071" cy="59101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Algorithm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4010900" y="3522455"/>
            <a:ext cx="1505071" cy="591017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387685901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bag-based ensembles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>
              <a:sym typeface="Wingdings"/>
            </a:endParaRPr>
          </a:p>
          <a:p>
            <a:r>
              <a:rPr lang="en-US" dirty="0">
                <a:sym typeface="Wingdings"/>
              </a:rPr>
              <a:t>Stacking</a:t>
            </a:r>
          </a:p>
          <a:p>
            <a:pPr lvl="1"/>
            <a:endParaRPr lang="en-US" dirty="0">
              <a:sym typeface="Wingdings"/>
            </a:endParaRPr>
          </a:p>
          <a:p>
            <a:pPr lvl="1"/>
            <a:r>
              <a:rPr lang="en-US" sz="2000" dirty="0">
                <a:solidFill>
                  <a:schemeClr val="accent2"/>
                </a:solidFill>
                <a:sym typeface="Wingdings"/>
              </a:rPr>
              <a:t>Learn multiple models using different algorithms!</a:t>
            </a:r>
          </a:p>
          <a:p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262279" y="1597004"/>
            <a:ext cx="1917515" cy="59101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Algorithm 1</a:t>
            </a:r>
          </a:p>
        </p:txBody>
      </p:sp>
      <p:sp>
        <p:nvSpPr>
          <p:cNvPr id="6" name="Oval 5"/>
          <p:cNvSpPr/>
          <p:nvPr/>
        </p:nvSpPr>
        <p:spPr>
          <a:xfrm>
            <a:off x="5871798" y="1597004"/>
            <a:ext cx="1345327" cy="5910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Output</a:t>
            </a:r>
          </a:p>
        </p:txBody>
      </p:sp>
      <p:cxnSp>
        <p:nvCxnSpPr>
          <p:cNvPr id="7" name="Straight Arrow Connector 6"/>
          <p:cNvCxnSpPr>
            <a:stCxn id="40" idx="2"/>
            <a:endCxn id="4" idx="1"/>
          </p:cNvCxnSpPr>
          <p:nvPr/>
        </p:nvCxnSpPr>
        <p:spPr>
          <a:xfrm flipV="1">
            <a:off x="1820202" y="1892513"/>
            <a:ext cx="1442077" cy="961614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4" idx="3"/>
            <a:endCxn id="6" idx="2"/>
          </p:cNvCxnSpPr>
          <p:nvPr/>
        </p:nvCxnSpPr>
        <p:spPr>
          <a:xfrm>
            <a:off x="5179794" y="1892513"/>
            <a:ext cx="692004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3262279" y="2554193"/>
            <a:ext cx="1917515" cy="59101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Algorithm 2</a:t>
            </a:r>
          </a:p>
        </p:txBody>
      </p:sp>
      <p:sp>
        <p:nvSpPr>
          <p:cNvPr id="17" name="Oval 16"/>
          <p:cNvSpPr/>
          <p:nvPr/>
        </p:nvSpPr>
        <p:spPr>
          <a:xfrm>
            <a:off x="5871798" y="2554193"/>
            <a:ext cx="1345327" cy="5910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Output</a:t>
            </a:r>
          </a:p>
        </p:txBody>
      </p:sp>
      <p:cxnSp>
        <p:nvCxnSpPr>
          <p:cNvPr id="18" name="Straight Arrow Connector 17"/>
          <p:cNvCxnSpPr>
            <a:endCxn id="15" idx="1"/>
          </p:cNvCxnSpPr>
          <p:nvPr/>
        </p:nvCxnSpPr>
        <p:spPr>
          <a:xfrm flipV="1">
            <a:off x="1394568" y="2849702"/>
            <a:ext cx="1867711" cy="10894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5" idx="3"/>
            <a:endCxn id="17" idx="2"/>
          </p:cNvCxnSpPr>
          <p:nvPr/>
        </p:nvCxnSpPr>
        <p:spPr>
          <a:xfrm>
            <a:off x="5179794" y="2849702"/>
            <a:ext cx="692004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/>
          <p:cNvSpPr/>
          <p:nvPr/>
        </p:nvSpPr>
        <p:spPr>
          <a:xfrm>
            <a:off x="3262279" y="3522455"/>
            <a:ext cx="1917515" cy="59101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Algorithm 3</a:t>
            </a:r>
          </a:p>
        </p:txBody>
      </p:sp>
      <p:sp>
        <p:nvSpPr>
          <p:cNvPr id="32" name="Oval 31"/>
          <p:cNvSpPr/>
          <p:nvPr/>
        </p:nvSpPr>
        <p:spPr>
          <a:xfrm>
            <a:off x="5871798" y="3522455"/>
            <a:ext cx="1345327" cy="5910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Output</a:t>
            </a:r>
          </a:p>
        </p:txBody>
      </p:sp>
      <p:cxnSp>
        <p:nvCxnSpPr>
          <p:cNvPr id="33" name="Straight Arrow Connector 32"/>
          <p:cNvCxnSpPr>
            <a:stCxn id="40" idx="2"/>
            <a:endCxn id="30" idx="1"/>
          </p:cNvCxnSpPr>
          <p:nvPr/>
        </p:nvCxnSpPr>
        <p:spPr>
          <a:xfrm>
            <a:off x="1820202" y="2854127"/>
            <a:ext cx="1442077" cy="963837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30" idx="3"/>
            <a:endCxn id="32" idx="2"/>
          </p:cNvCxnSpPr>
          <p:nvPr/>
        </p:nvCxnSpPr>
        <p:spPr>
          <a:xfrm>
            <a:off x="5179794" y="3817964"/>
            <a:ext cx="692004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Parallelogram 39"/>
          <p:cNvSpPr/>
          <p:nvPr/>
        </p:nvSpPr>
        <p:spPr>
          <a:xfrm>
            <a:off x="113157" y="2451732"/>
            <a:ext cx="1807644" cy="804789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Data</a:t>
            </a:r>
          </a:p>
        </p:txBody>
      </p:sp>
      <p:sp>
        <p:nvSpPr>
          <p:cNvPr id="104" name="Oval 103"/>
          <p:cNvSpPr/>
          <p:nvPr/>
        </p:nvSpPr>
        <p:spPr>
          <a:xfrm>
            <a:off x="7538753" y="2458200"/>
            <a:ext cx="1331246" cy="804789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Vote</a:t>
            </a:r>
          </a:p>
        </p:txBody>
      </p:sp>
      <p:cxnSp>
        <p:nvCxnSpPr>
          <p:cNvPr id="105" name="Straight Arrow Connector 104"/>
          <p:cNvCxnSpPr>
            <a:stCxn id="6" idx="5"/>
            <a:endCxn id="104" idx="1"/>
          </p:cNvCxnSpPr>
          <p:nvPr/>
        </p:nvCxnSpPr>
        <p:spPr>
          <a:xfrm>
            <a:off x="7020106" y="2101469"/>
            <a:ext cx="713603" cy="47459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>
            <a:stCxn id="32" idx="7"/>
            <a:endCxn id="104" idx="3"/>
          </p:cNvCxnSpPr>
          <p:nvPr/>
        </p:nvCxnSpPr>
        <p:spPr>
          <a:xfrm flipV="1">
            <a:off x="7020106" y="3145130"/>
            <a:ext cx="713603" cy="463877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>
            <a:stCxn id="17" idx="6"/>
            <a:endCxn id="104" idx="2"/>
          </p:cNvCxnSpPr>
          <p:nvPr/>
        </p:nvCxnSpPr>
        <p:spPr>
          <a:xfrm>
            <a:off x="7217125" y="2849702"/>
            <a:ext cx="321628" cy="10893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724025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bag-based ensembles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>
              <a:sym typeface="Wingdings"/>
            </a:endParaRPr>
          </a:p>
          <a:p>
            <a:r>
              <a:rPr lang="en-US" sz="2800" b="1" dirty="0">
                <a:solidFill>
                  <a:schemeClr val="accent1"/>
                </a:solidFill>
                <a:sym typeface="Wingdings"/>
              </a:rPr>
              <a:t>Stacking</a:t>
            </a:r>
          </a:p>
          <a:p>
            <a:pPr lvl="1"/>
            <a:endParaRPr lang="en-US" dirty="0">
              <a:sym typeface="Wingdings"/>
            </a:endParaRPr>
          </a:p>
          <a:p>
            <a:pPr lvl="1"/>
            <a:r>
              <a:rPr lang="en-US" sz="2000" dirty="0">
                <a:solidFill>
                  <a:schemeClr val="accent2"/>
                </a:solidFill>
                <a:sym typeface="Wingdings"/>
              </a:rPr>
              <a:t>Learn multiple models using different algorithms!</a:t>
            </a:r>
          </a:p>
          <a:p>
            <a:pPr lvl="1"/>
            <a:endParaRPr lang="en-US" sz="2000" dirty="0">
              <a:solidFill>
                <a:schemeClr val="accent2"/>
              </a:solidFill>
              <a:sym typeface="Wingdings"/>
            </a:endParaRPr>
          </a:p>
          <a:p>
            <a:pPr lvl="1"/>
            <a:r>
              <a:rPr lang="en-US" sz="2000" dirty="0">
                <a:solidFill>
                  <a:schemeClr val="accent2"/>
                </a:solidFill>
                <a:sym typeface="Wingdings"/>
              </a:rPr>
              <a:t>View vote combination as another learning problem!</a:t>
            </a:r>
          </a:p>
          <a:p>
            <a:pPr lvl="2"/>
            <a:r>
              <a:rPr lang="en-US" sz="2000" dirty="0">
                <a:solidFill>
                  <a:schemeClr val="accent2"/>
                </a:solidFill>
                <a:sym typeface="Wingdings"/>
              </a:rPr>
              <a:t>(input is table with predictions and target value)</a:t>
            </a:r>
          </a:p>
          <a:p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2701965" y="1630418"/>
            <a:ext cx="1917515" cy="59101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Algorithm 1</a:t>
            </a:r>
          </a:p>
        </p:txBody>
      </p:sp>
      <p:sp>
        <p:nvSpPr>
          <p:cNvPr id="6" name="Oval 5"/>
          <p:cNvSpPr/>
          <p:nvPr/>
        </p:nvSpPr>
        <p:spPr>
          <a:xfrm>
            <a:off x="5311484" y="1630418"/>
            <a:ext cx="1345327" cy="5910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Output</a:t>
            </a:r>
          </a:p>
        </p:txBody>
      </p:sp>
      <p:cxnSp>
        <p:nvCxnSpPr>
          <p:cNvPr id="7" name="Straight Arrow Connector 6"/>
          <p:cNvCxnSpPr>
            <a:stCxn id="40" idx="2"/>
            <a:endCxn id="4" idx="1"/>
          </p:cNvCxnSpPr>
          <p:nvPr/>
        </p:nvCxnSpPr>
        <p:spPr>
          <a:xfrm flipV="1">
            <a:off x="1820202" y="1925927"/>
            <a:ext cx="881763" cy="92820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4" idx="3"/>
            <a:endCxn id="6" idx="2"/>
          </p:cNvCxnSpPr>
          <p:nvPr/>
        </p:nvCxnSpPr>
        <p:spPr>
          <a:xfrm>
            <a:off x="4619480" y="1925927"/>
            <a:ext cx="692004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2701965" y="2587607"/>
            <a:ext cx="1917515" cy="59101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Algorithm 2</a:t>
            </a:r>
          </a:p>
        </p:txBody>
      </p:sp>
      <p:sp>
        <p:nvSpPr>
          <p:cNvPr id="17" name="Oval 16"/>
          <p:cNvSpPr/>
          <p:nvPr/>
        </p:nvSpPr>
        <p:spPr>
          <a:xfrm>
            <a:off x="5311484" y="2587607"/>
            <a:ext cx="1345327" cy="5910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Output</a:t>
            </a:r>
          </a:p>
        </p:txBody>
      </p:sp>
      <p:cxnSp>
        <p:nvCxnSpPr>
          <p:cNvPr id="18" name="Straight Arrow Connector 17"/>
          <p:cNvCxnSpPr>
            <a:endCxn id="15" idx="1"/>
          </p:cNvCxnSpPr>
          <p:nvPr/>
        </p:nvCxnSpPr>
        <p:spPr>
          <a:xfrm flipV="1">
            <a:off x="834254" y="2883116"/>
            <a:ext cx="1867711" cy="10894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5" idx="3"/>
            <a:endCxn id="17" idx="2"/>
          </p:cNvCxnSpPr>
          <p:nvPr/>
        </p:nvCxnSpPr>
        <p:spPr>
          <a:xfrm>
            <a:off x="4619480" y="2883116"/>
            <a:ext cx="692004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/>
          <p:cNvSpPr/>
          <p:nvPr/>
        </p:nvSpPr>
        <p:spPr>
          <a:xfrm>
            <a:off x="2701965" y="3555869"/>
            <a:ext cx="1917515" cy="59101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Algorithm 3</a:t>
            </a:r>
          </a:p>
        </p:txBody>
      </p:sp>
      <p:sp>
        <p:nvSpPr>
          <p:cNvPr id="32" name="Oval 31"/>
          <p:cNvSpPr/>
          <p:nvPr/>
        </p:nvSpPr>
        <p:spPr>
          <a:xfrm>
            <a:off x="5311484" y="3555869"/>
            <a:ext cx="1345327" cy="5910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Output</a:t>
            </a:r>
          </a:p>
        </p:txBody>
      </p:sp>
      <p:cxnSp>
        <p:nvCxnSpPr>
          <p:cNvPr id="33" name="Straight Arrow Connector 32"/>
          <p:cNvCxnSpPr>
            <a:stCxn id="40" idx="2"/>
            <a:endCxn id="30" idx="1"/>
          </p:cNvCxnSpPr>
          <p:nvPr/>
        </p:nvCxnSpPr>
        <p:spPr>
          <a:xfrm>
            <a:off x="1820202" y="2854127"/>
            <a:ext cx="881763" cy="997251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30" idx="3"/>
            <a:endCxn id="32" idx="2"/>
          </p:cNvCxnSpPr>
          <p:nvPr/>
        </p:nvCxnSpPr>
        <p:spPr>
          <a:xfrm>
            <a:off x="4619480" y="3851378"/>
            <a:ext cx="692004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Parallelogram 39"/>
          <p:cNvSpPr/>
          <p:nvPr/>
        </p:nvSpPr>
        <p:spPr>
          <a:xfrm>
            <a:off x="113157" y="2451732"/>
            <a:ext cx="1807644" cy="804789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Data</a:t>
            </a:r>
          </a:p>
        </p:txBody>
      </p:sp>
      <p:cxnSp>
        <p:nvCxnSpPr>
          <p:cNvPr id="105" name="Straight Arrow Connector 104"/>
          <p:cNvCxnSpPr>
            <a:stCxn id="6" idx="5"/>
          </p:cNvCxnSpPr>
          <p:nvPr/>
        </p:nvCxnSpPr>
        <p:spPr>
          <a:xfrm>
            <a:off x="6459792" y="2134883"/>
            <a:ext cx="713603" cy="47459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>
            <a:stCxn id="32" idx="7"/>
          </p:cNvCxnSpPr>
          <p:nvPr/>
        </p:nvCxnSpPr>
        <p:spPr>
          <a:xfrm flipV="1">
            <a:off x="6459792" y="3178544"/>
            <a:ext cx="713603" cy="463877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>
            <a:stCxn id="17" idx="6"/>
          </p:cNvCxnSpPr>
          <p:nvPr/>
        </p:nvCxnSpPr>
        <p:spPr>
          <a:xfrm>
            <a:off x="6656811" y="2883116"/>
            <a:ext cx="321628" cy="10893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6978439" y="2598501"/>
            <a:ext cx="1917515" cy="59101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Algorithm X</a:t>
            </a:r>
          </a:p>
        </p:txBody>
      </p:sp>
    </p:spTree>
    <p:extLst>
      <p:ext uri="{BB962C8B-B14F-4D97-AF65-F5344CB8AC3E}">
        <p14:creationId xmlns:p14="http://schemas.microsoft.com/office/powerpoint/2010/main" val="96146723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Metacost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Minimizing conditional risk: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Use votes to </a:t>
            </a:r>
            <a:r>
              <a:rPr lang="en-US" dirty="0" err="1"/>
              <a:t>relabel</a:t>
            </a:r>
            <a:r>
              <a:rPr lang="en-US" dirty="0"/>
              <a:t> data, run algorithm again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4010900" y="1597004"/>
            <a:ext cx="1505071" cy="59101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Algorithm</a:t>
            </a:r>
          </a:p>
        </p:txBody>
      </p:sp>
      <p:sp>
        <p:nvSpPr>
          <p:cNvPr id="5" name="Parallelogram 4"/>
          <p:cNvSpPr/>
          <p:nvPr/>
        </p:nvSpPr>
        <p:spPr>
          <a:xfrm>
            <a:off x="2104272" y="1597004"/>
            <a:ext cx="1494184" cy="591017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Sample</a:t>
            </a:r>
          </a:p>
        </p:txBody>
      </p:sp>
      <p:sp>
        <p:nvSpPr>
          <p:cNvPr id="6" name="Oval 5"/>
          <p:cNvSpPr/>
          <p:nvPr/>
        </p:nvSpPr>
        <p:spPr>
          <a:xfrm>
            <a:off x="5871798" y="1597004"/>
            <a:ext cx="1345327" cy="5910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Output</a:t>
            </a:r>
          </a:p>
        </p:txBody>
      </p:sp>
      <p:cxnSp>
        <p:nvCxnSpPr>
          <p:cNvPr id="7" name="Straight Arrow Connector 6"/>
          <p:cNvCxnSpPr>
            <a:stCxn id="5" idx="2"/>
            <a:endCxn id="4" idx="1"/>
          </p:cNvCxnSpPr>
          <p:nvPr/>
        </p:nvCxnSpPr>
        <p:spPr>
          <a:xfrm>
            <a:off x="3524579" y="1892513"/>
            <a:ext cx="486321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4" idx="3"/>
            <a:endCxn id="6" idx="2"/>
          </p:cNvCxnSpPr>
          <p:nvPr/>
        </p:nvCxnSpPr>
        <p:spPr>
          <a:xfrm>
            <a:off x="5515971" y="1892513"/>
            <a:ext cx="355827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4010900" y="2554193"/>
            <a:ext cx="1505071" cy="59101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Algorithm</a:t>
            </a:r>
          </a:p>
        </p:txBody>
      </p:sp>
      <p:sp>
        <p:nvSpPr>
          <p:cNvPr id="16" name="Parallelogram 15"/>
          <p:cNvSpPr/>
          <p:nvPr/>
        </p:nvSpPr>
        <p:spPr>
          <a:xfrm>
            <a:off x="2104272" y="2554193"/>
            <a:ext cx="1494184" cy="591017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Sample</a:t>
            </a:r>
          </a:p>
        </p:txBody>
      </p:sp>
      <p:sp>
        <p:nvSpPr>
          <p:cNvPr id="17" name="Oval 16"/>
          <p:cNvSpPr/>
          <p:nvPr/>
        </p:nvSpPr>
        <p:spPr>
          <a:xfrm>
            <a:off x="5871798" y="2554193"/>
            <a:ext cx="1345327" cy="5910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Output</a:t>
            </a:r>
          </a:p>
        </p:txBody>
      </p:sp>
      <p:cxnSp>
        <p:nvCxnSpPr>
          <p:cNvPr id="18" name="Straight Arrow Connector 17"/>
          <p:cNvCxnSpPr>
            <a:stCxn id="16" idx="2"/>
            <a:endCxn id="15" idx="1"/>
          </p:cNvCxnSpPr>
          <p:nvPr/>
        </p:nvCxnSpPr>
        <p:spPr>
          <a:xfrm>
            <a:off x="3524579" y="2849702"/>
            <a:ext cx="486321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5" idx="3"/>
            <a:endCxn id="17" idx="2"/>
          </p:cNvCxnSpPr>
          <p:nvPr/>
        </p:nvCxnSpPr>
        <p:spPr>
          <a:xfrm>
            <a:off x="5515971" y="2849702"/>
            <a:ext cx="355827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/>
          <p:cNvSpPr/>
          <p:nvPr/>
        </p:nvSpPr>
        <p:spPr>
          <a:xfrm>
            <a:off x="4010900" y="3522455"/>
            <a:ext cx="1505071" cy="59101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Algorithm</a:t>
            </a:r>
          </a:p>
        </p:txBody>
      </p:sp>
      <p:sp>
        <p:nvSpPr>
          <p:cNvPr id="31" name="Parallelogram 30"/>
          <p:cNvSpPr/>
          <p:nvPr/>
        </p:nvSpPr>
        <p:spPr>
          <a:xfrm>
            <a:off x="2104272" y="3522455"/>
            <a:ext cx="1494184" cy="591017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Sample</a:t>
            </a:r>
          </a:p>
        </p:txBody>
      </p:sp>
      <p:sp>
        <p:nvSpPr>
          <p:cNvPr id="32" name="Oval 31"/>
          <p:cNvSpPr/>
          <p:nvPr/>
        </p:nvSpPr>
        <p:spPr>
          <a:xfrm>
            <a:off x="5871798" y="3522455"/>
            <a:ext cx="1345327" cy="5910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Output</a:t>
            </a:r>
          </a:p>
        </p:txBody>
      </p:sp>
      <p:cxnSp>
        <p:nvCxnSpPr>
          <p:cNvPr id="33" name="Straight Arrow Connector 32"/>
          <p:cNvCxnSpPr>
            <a:stCxn id="31" idx="2"/>
            <a:endCxn id="30" idx="1"/>
          </p:cNvCxnSpPr>
          <p:nvPr/>
        </p:nvCxnSpPr>
        <p:spPr>
          <a:xfrm>
            <a:off x="3524579" y="3817964"/>
            <a:ext cx="486321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30" idx="3"/>
            <a:endCxn id="32" idx="2"/>
          </p:cNvCxnSpPr>
          <p:nvPr/>
        </p:nvCxnSpPr>
        <p:spPr>
          <a:xfrm>
            <a:off x="5515971" y="3817964"/>
            <a:ext cx="355827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Parallelogram 39"/>
          <p:cNvSpPr/>
          <p:nvPr/>
        </p:nvSpPr>
        <p:spPr>
          <a:xfrm>
            <a:off x="113157" y="2451732"/>
            <a:ext cx="1807644" cy="804789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Data</a:t>
            </a:r>
          </a:p>
        </p:txBody>
      </p:sp>
      <p:cxnSp>
        <p:nvCxnSpPr>
          <p:cNvPr id="47" name="Straight Arrow Connector 46"/>
          <p:cNvCxnSpPr>
            <a:stCxn id="40" idx="1"/>
            <a:endCxn id="5" idx="5"/>
          </p:cNvCxnSpPr>
          <p:nvPr/>
        </p:nvCxnSpPr>
        <p:spPr>
          <a:xfrm flipV="1">
            <a:off x="1117578" y="1892513"/>
            <a:ext cx="1060571" cy="559219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0" idx="2"/>
            <a:endCxn id="16" idx="5"/>
          </p:cNvCxnSpPr>
          <p:nvPr/>
        </p:nvCxnSpPr>
        <p:spPr>
          <a:xfrm flipV="1">
            <a:off x="1820202" y="2849702"/>
            <a:ext cx="357947" cy="4425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40" idx="4"/>
            <a:endCxn id="31" idx="5"/>
          </p:cNvCxnSpPr>
          <p:nvPr/>
        </p:nvCxnSpPr>
        <p:spPr>
          <a:xfrm>
            <a:off x="1016979" y="3256521"/>
            <a:ext cx="1161170" cy="561443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Oval 103"/>
          <p:cNvSpPr/>
          <p:nvPr/>
        </p:nvSpPr>
        <p:spPr>
          <a:xfrm>
            <a:off x="7538753" y="2458200"/>
            <a:ext cx="1331246" cy="804789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Vote</a:t>
            </a:r>
          </a:p>
        </p:txBody>
      </p:sp>
      <p:cxnSp>
        <p:nvCxnSpPr>
          <p:cNvPr id="105" name="Straight Arrow Connector 104"/>
          <p:cNvCxnSpPr>
            <a:stCxn id="6" idx="5"/>
            <a:endCxn id="104" idx="1"/>
          </p:cNvCxnSpPr>
          <p:nvPr/>
        </p:nvCxnSpPr>
        <p:spPr>
          <a:xfrm>
            <a:off x="7020106" y="2101469"/>
            <a:ext cx="713603" cy="47459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>
            <a:stCxn id="32" idx="7"/>
            <a:endCxn id="104" idx="3"/>
          </p:cNvCxnSpPr>
          <p:nvPr/>
        </p:nvCxnSpPr>
        <p:spPr>
          <a:xfrm flipV="1">
            <a:off x="7020106" y="3145130"/>
            <a:ext cx="713603" cy="463877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>
            <a:stCxn id="17" idx="6"/>
            <a:endCxn id="104" idx="2"/>
          </p:cNvCxnSpPr>
          <p:nvPr/>
        </p:nvCxnSpPr>
        <p:spPr>
          <a:xfrm>
            <a:off x="7217125" y="2849702"/>
            <a:ext cx="321628" cy="10893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5397" y="4818968"/>
            <a:ext cx="3039375" cy="782963"/>
          </a:xfrm>
          <a:prstGeom prst="rect">
            <a:avLst/>
          </a:prstGeom>
        </p:spPr>
      </p:pic>
      <p:sp>
        <p:nvSpPr>
          <p:cNvPr id="28" name="Parallelogram 27"/>
          <p:cNvSpPr/>
          <p:nvPr/>
        </p:nvSpPr>
        <p:spPr>
          <a:xfrm>
            <a:off x="7217125" y="3939143"/>
            <a:ext cx="1772698" cy="879825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relabeled data</a:t>
            </a:r>
          </a:p>
        </p:txBody>
      </p:sp>
      <p:cxnSp>
        <p:nvCxnSpPr>
          <p:cNvPr id="29" name="Straight Arrow Connector 28"/>
          <p:cNvCxnSpPr>
            <a:stCxn id="104" idx="4"/>
            <a:endCxn id="28" idx="1"/>
          </p:cNvCxnSpPr>
          <p:nvPr/>
        </p:nvCxnSpPr>
        <p:spPr>
          <a:xfrm>
            <a:off x="8204376" y="3262989"/>
            <a:ext cx="9076" cy="676154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/>
          <p:cNvSpPr/>
          <p:nvPr/>
        </p:nvSpPr>
        <p:spPr>
          <a:xfrm>
            <a:off x="7364928" y="5757360"/>
            <a:ext cx="1505071" cy="59101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Algorithm</a:t>
            </a:r>
          </a:p>
        </p:txBody>
      </p:sp>
      <p:cxnSp>
        <p:nvCxnSpPr>
          <p:cNvPr id="38" name="Straight Arrow Connector 37"/>
          <p:cNvCxnSpPr>
            <a:stCxn id="28" idx="4"/>
            <a:endCxn id="37" idx="0"/>
          </p:cNvCxnSpPr>
          <p:nvPr/>
        </p:nvCxnSpPr>
        <p:spPr>
          <a:xfrm>
            <a:off x="8103474" y="4818968"/>
            <a:ext cx="13990" cy="938392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16308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Picture 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5819" y="5853497"/>
            <a:ext cx="5919882" cy="9758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Model importance determined by:</a:t>
            </a:r>
          </a:p>
          <a:p>
            <a:r>
              <a:rPr lang="en-US" dirty="0"/>
              <a:t>Initialize weights:</a:t>
            </a:r>
          </a:p>
          <a:p>
            <a:r>
              <a:rPr lang="en-US" dirty="0"/>
              <a:t>Assign weights: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661130" y="1512175"/>
            <a:ext cx="1470935" cy="59101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Algorithm</a:t>
            </a:r>
          </a:p>
        </p:txBody>
      </p:sp>
      <p:sp>
        <p:nvSpPr>
          <p:cNvPr id="5" name="Parallelogram 4"/>
          <p:cNvSpPr/>
          <p:nvPr/>
        </p:nvSpPr>
        <p:spPr>
          <a:xfrm>
            <a:off x="854110" y="1512175"/>
            <a:ext cx="1304019" cy="591017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data1</a:t>
            </a:r>
          </a:p>
        </p:txBody>
      </p:sp>
      <p:sp>
        <p:nvSpPr>
          <p:cNvPr id="6" name="Oval 5"/>
          <p:cNvSpPr/>
          <p:nvPr/>
        </p:nvSpPr>
        <p:spPr>
          <a:xfrm>
            <a:off x="4621636" y="1512175"/>
            <a:ext cx="1345327" cy="5910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Output</a:t>
            </a:r>
          </a:p>
        </p:txBody>
      </p:sp>
      <p:cxnSp>
        <p:nvCxnSpPr>
          <p:cNvPr id="7" name="Straight Arrow Connector 6"/>
          <p:cNvCxnSpPr>
            <a:stCxn id="5" idx="2"/>
            <a:endCxn id="4" idx="1"/>
          </p:cNvCxnSpPr>
          <p:nvPr/>
        </p:nvCxnSpPr>
        <p:spPr>
          <a:xfrm>
            <a:off x="2084252" y="1807684"/>
            <a:ext cx="576878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4" idx="3"/>
            <a:endCxn id="6" idx="2"/>
          </p:cNvCxnSpPr>
          <p:nvPr/>
        </p:nvCxnSpPr>
        <p:spPr>
          <a:xfrm>
            <a:off x="4132065" y="1807684"/>
            <a:ext cx="489571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2664719" y="2785046"/>
            <a:ext cx="1470935" cy="59101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Algorithm</a:t>
            </a:r>
          </a:p>
        </p:txBody>
      </p:sp>
      <p:sp>
        <p:nvSpPr>
          <p:cNvPr id="16" name="Parallelogram 15"/>
          <p:cNvSpPr/>
          <p:nvPr/>
        </p:nvSpPr>
        <p:spPr>
          <a:xfrm>
            <a:off x="857699" y="2785046"/>
            <a:ext cx="1304019" cy="591017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data2</a:t>
            </a:r>
          </a:p>
        </p:txBody>
      </p:sp>
      <p:sp>
        <p:nvSpPr>
          <p:cNvPr id="17" name="Oval 16"/>
          <p:cNvSpPr/>
          <p:nvPr/>
        </p:nvSpPr>
        <p:spPr>
          <a:xfrm>
            <a:off x="4625225" y="2785046"/>
            <a:ext cx="1345327" cy="5910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Output</a:t>
            </a:r>
          </a:p>
        </p:txBody>
      </p:sp>
      <p:cxnSp>
        <p:nvCxnSpPr>
          <p:cNvPr id="18" name="Straight Arrow Connector 17"/>
          <p:cNvCxnSpPr>
            <a:stCxn id="16" idx="2"/>
            <a:endCxn id="15" idx="1"/>
          </p:cNvCxnSpPr>
          <p:nvPr/>
        </p:nvCxnSpPr>
        <p:spPr>
          <a:xfrm>
            <a:off x="2087841" y="3080555"/>
            <a:ext cx="576878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5" idx="3"/>
            <a:endCxn id="17" idx="2"/>
          </p:cNvCxnSpPr>
          <p:nvPr/>
        </p:nvCxnSpPr>
        <p:spPr>
          <a:xfrm>
            <a:off x="4135654" y="3080555"/>
            <a:ext cx="489571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/>
          <p:cNvSpPr/>
          <p:nvPr/>
        </p:nvSpPr>
        <p:spPr>
          <a:xfrm>
            <a:off x="2661130" y="4094548"/>
            <a:ext cx="1470935" cy="59101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Algorithm</a:t>
            </a:r>
          </a:p>
        </p:txBody>
      </p:sp>
      <p:sp>
        <p:nvSpPr>
          <p:cNvPr id="31" name="Parallelogram 30"/>
          <p:cNvSpPr/>
          <p:nvPr/>
        </p:nvSpPr>
        <p:spPr>
          <a:xfrm>
            <a:off x="854110" y="4094548"/>
            <a:ext cx="1304019" cy="591017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data3</a:t>
            </a:r>
          </a:p>
        </p:txBody>
      </p:sp>
      <p:sp>
        <p:nvSpPr>
          <p:cNvPr id="32" name="Oval 31"/>
          <p:cNvSpPr/>
          <p:nvPr/>
        </p:nvSpPr>
        <p:spPr>
          <a:xfrm>
            <a:off x="4621636" y="4094548"/>
            <a:ext cx="1345327" cy="59101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Output</a:t>
            </a:r>
          </a:p>
        </p:txBody>
      </p:sp>
      <p:cxnSp>
        <p:nvCxnSpPr>
          <p:cNvPr id="33" name="Straight Arrow Connector 32"/>
          <p:cNvCxnSpPr>
            <a:stCxn id="31" idx="2"/>
            <a:endCxn id="30" idx="1"/>
          </p:cNvCxnSpPr>
          <p:nvPr/>
        </p:nvCxnSpPr>
        <p:spPr>
          <a:xfrm>
            <a:off x="2084252" y="4390057"/>
            <a:ext cx="576878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30" idx="3"/>
            <a:endCxn id="32" idx="2"/>
          </p:cNvCxnSpPr>
          <p:nvPr/>
        </p:nvCxnSpPr>
        <p:spPr>
          <a:xfrm>
            <a:off x="4132065" y="4390057"/>
            <a:ext cx="489571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Oval 103"/>
          <p:cNvSpPr/>
          <p:nvPr/>
        </p:nvSpPr>
        <p:spPr>
          <a:xfrm>
            <a:off x="6322581" y="2426098"/>
            <a:ext cx="2753120" cy="1183164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importance</a:t>
            </a:r>
          </a:p>
          <a:p>
            <a:pPr algn="ctr"/>
            <a:r>
              <a:rPr lang="en-US" sz="2800" dirty="0"/>
              <a:t>vote</a:t>
            </a:r>
          </a:p>
        </p:txBody>
      </p:sp>
      <p:cxnSp>
        <p:nvCxnSpPr>
          <p:cNvPr id="105" name="Straight Arrow Connector 104"/>
          <p:cNvCxnSpPr>
            <a:stCxn id="6" idx="5"/>
            <a:endCxn id="104" idx="1"/>
          </p:cNvCxnSpPr>
          <p:nvPr/>
        </p:nvCxnSpPr>
        <p:spPr>
          <a:xfrm>
            <a:off x="5769944" y="2016640"/>
            <a:ext cx="955822" cy="582728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>
            <a:stCxn id="32" idx="7"/>
            <a:endCxn id="104" idx="3"/>
          </p:cNvCxnSpPr>
          <p:nvPr/>
        </p:nvCxnSpPr>
        <p:spPr>
          <a:xfrm flipV="1">
            <a:off x="5769944" y="3435992"/>
            <a:ext cx="955822" cy="745108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>
            <a:stCxn id="17" idx="6"/>
          </p:cNvCxnSpPr>
          <p:nvPr/>
        </p:nvCxnSpPr>
        <p:spPr>
          <a:xfrm>
            <a:off x="5970552" y="3080555"/>
            <a:ext cx="352029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ounded Rectangle 41"/>
          <p:cNvSpPr/>
          <p:nvPr/>
        </p:nvSpPr>
        <p:spPr>
          <a:xfrm>
            <a:off x="2284332" y="2253204"/>
            <a:ext cx="1947342" cy="384842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Boost reweight</a:t>
            </a:r>
          </a:p>
        </p:txBody>
      </p:sp>
      <p:cxnSp>
        <p:nvCxnSpPr>
          <p:cNvPr id="43" name="Curved Connector 42"/>
          <p:cNvCxnSpPr>
            <a:stCxn id="6" idx="4"/>
            <a:endCxn id="42" idx="3"/>
          </p:cNvCxnSpPr>
          <p:nvPr/>
        </p:nvCxnSpPr>
        <p:spPr>
          <a:xfrm rot="5400000">
            <a:off x="4591771" y="1743095"/>
            <a:ext cx="342433" cy="1062626"/>
          </a:xfrm>
          <a:prstGeom prst="curvedConnector2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urved Connector 45"/>
          <p:cNvCxnSpPr>
            <a:stCxn id="42" idx="1"/>
            <a:endCxn id="16" idx="1"/>
          </p:cNvCxnSpPr>
          <p:nvPr/>
        </p:nvCxnSpPr>
        <p:spPr>
          <a:xfrm rot="10800000" flipV="1">
            <a:off x="1583586" y="2445624"/>
            <a:ext cx="700746" cy="339421"/>
          </a:xfrm>
          <a:prstGeom prst="curvedConnector2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/>
          <p:cNvSpPr/>
          <p:nvPr/>
        </p:nvSpPr>
        <p:spPr>
          <a:xfrm>
            <a:off x="2322051" y="3549442"/>
            <a:ext cx="1947342" cy="384842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Boost reweight</a:t>
            </a:r>
          </a:p>
        </p:txBody>
      </p:sp>
      <p:cxnSp>
        <p:nvCxnSpPr>
          <p:cNvPr id="57" name="Curved Connector 56"/>
          <p:cNvCxnSpPr>
            <a:stCxn id="17" idx="4"/>
            <a:endCxn id="56" idx="3"/>
          </p:cNvCxnSpPr>
          <p:nvPr/>
        </p:nvCxnSpPr>
        <p:spPr>
          <a:xfrm rot="5400000">
            <a:off x="4600741" y="3044715"/>
            <a:ext cx="365800" cy="1028496"/>
          </a:xfrm>
          <a:prstGeom prst="curvedConnector2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Curved Connector 57"/>
          <p:cNvCxnSpPr>
            <a:stCxn id="56" idx="1"/>
            <a:endCxn id="31" idx="1"/>
          </p:cNvCxnSpPr>
          <p:nvPr/>
        </p:nvCxnSpPr>
        <p:spPr>
          <a:xfrm rot="10800000" flipV="1">
            <a:off x="1579997" y="3741862"/>
            <a:ext cx="742054" cy="352685"/>
          </a:xfrm>
          <a:prstGeom prst="curvedConnector2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Rounded Rectangle 93"/>
          <p:cNvSpPr/>
          <p:nvPr/>
        </p:nvSpPr>
        <p:spPr>
          <a:xfrm>
            <a:off x="380653" y="887847"/>
            <a:ext cx="2405864" cy="384842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Boost initial weight</a:t>
            </a:r>
          </a:p>
        </p:txBody>
      </p:sp>
      <p:cxnSp>
        <p:nvCxnSpPr>
          <p:cNvPr id="95" name="Straight Arrow Connector 94"/>
          <p:cNvCxnSpPr>
            <a:stCxn id="94" idx="2"/>
            <a:endCxn id="5" idx="1"/>
          </p:cNvCxnSpPr>
          <p:nvPr/>
        </p:nvCxnSpPr>
        <p:spPr>
          <a:xfrm flipH="1">
            <a:off x="1579997" y="1272689"/>
            <a:ext cx="3588" cy="239486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7" name="Picture 1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3787" y="4931847"/>
            <a:ext cx="2416219" cy="782092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5529" y="5499668"/>
            <a:ext cx="1682244" cy="35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70227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Boosting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Reweigh using misclassification cost C: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452" y="2213248"/>
            <a:ext cx="6872264" cy="414152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>
            <a:off x="1635424" y="4370691"/>
            <a:ext cx="7197292" cy="198408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03121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Boosting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Reweigh using misclassification cost C: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452" y="2213248"/>
            <a:ext cx="6872264" cy="414152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>
            <a:off x="1635424" y="4370691"/>
            <a:ext cx="7197292" cy="198408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4132079" y="4742815"/>
            <a:ext cx="4700637" cy="589444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pitchFamily="1" charset="-128"/>
              </a:rPr>
              <a:t>Where to put the cost?</a:t>
            </a:r>
          </a:p>
        </p:txBody>
      </p:sp>
    </p:spTree>
    <p:extLst>
      <p:ext uri="{BB962C8B-B14F-4D97-AF65-F5344CB8AC3E}">
        <p14:creationId xmlns:p14="http://schemas.microsoft.com/office/powerpoint/2010/main" val="208104941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Boosting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Reweigh using misclassification cost C: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452" y="2213248"/>
            <a:ext cx="6872264" cy="4141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806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317D63-95B3-4ACC-BFF9-D6F69E9B48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199" y="2033833"/>
            <a:ext cx="7716801" cy="27903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Data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When testing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NL" dirty="0"/>
              <a:t>W</a:t>
            </a:r>
            <a:r>
              <a:rPr lang="nl-NL" dirty="0"/>
              <a:t>h</a:t>
            </a:r>
            <a:r>
              <a:rPr lang="en-NL" dirty="0"/>
              <a:t>a</a:t>
            </a:r>
            <a:r>
              <a:rPr lang="nl-NL" dirty="0"/>
              <a:t>t</a:t>
            </a:r>
            <a:r>
              <a:rPr lang="en-NL" dirty="0"/>
              <a:t> </a:t>
            </a:r>
            <a:r>
              <a:rPr lang="nl-NL" dirty="0"/>
              <a:t>a</a:t>
            </a:r>
            <a:r>
              <a:rPr lang="en-NL" dirty="0"/>
              <a:t>b</a:t>
            </a:r>
            <a:r>
              <a:rPr lang="nl-NL" dirty="0"/>
              <a:t>o</a:t>
            </a:r>
            <a:r>
              <a:rPr lang="en-NL" dirty="0"/>
              <a:t>u</a:t>
            </a:r>
            <a:r>
              <a:rPr lang="nl-NL" dirty="0"/>
              <a:t>t</a:t>
            </a:r>
            <a:r>
              <a:rPr lang="en-NL" dirty="0"/>
              <a:t> </a:t>
            </a:r>
            <a:r>
              <a:rPr lang="nl-NL" dirty="0"/>
              <a:t>t</a:t>
            </a:r>
            <a:r>
              <a:rPr lang="en-NL" dirty="0"/>
              <a:t>h</a:t>
            </a:r>
            <a:r>
              <a:rPr lang="en-US" dirty="0"/>
              <a:t>is information?</a:t>
            </a:r>
            <a:endParaRPr lang="en-NL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5397068" y="2547723"/>
            <a:ext cx="527538" cy="41030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?</a:t>
            </a:r>
          </a:p>
        </p:txBody>
      </p:sp>
      <p:sp>
        <p:nvSpPr>
          <p:cNvPr id="6" name="Oval 5"/>
          <p:cNvSpPr/>
          <p:nvPr/>
        </p:nvSpPr>
        <p:spPr bwMode="auto">
          <a:xfrm>
            <a:off x="5364412" y="3842159"/>
            <a:ext cx="579641" cy="475437"/>
          </a:xfrm>
          <a:prstGeom prst="ellipse">
            <a:avLst/>
          </a:prstGeom>
          <a:noFill/>
          <a:ln w="28575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8" name="Curved Connector 7"/>
          <p:cNvCxnSpPr>
            <a:cxnSpLocks/>
            <a:stCxn id="6" idx="0"/>
            <a:endCxn id="5" idx="2"/>
          </p:cNvCxnSpPr>
          <p:nvPr/>
        </p:nvCxnSpPr>
        <p:spPr bwMode="auto">
          <a:xfrm rot="5400000" flipH="1" flipV="1">
            <a:off x="5215471" y="3396793"/>
            <a:ext cx="884128" cy="6604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190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" name="Curved Connector 7">
            <a:extLst>
              <a:ext uri="{FF2B5EF4-FFF2-40B4-BE49-F238E27FC236}">
                <a16:creationId xmlns:a16="http://schemas.microsoft.com/office/drawing/2014/main" id="{3207AABE-3628-4764-8402-9B296FB6CBA0}"/>
              </a:ext>
            </a:extLst>
          </p:cNvPr>
          <p:cNvCxnSpPr>
            <a:cxnSpLocks/>
            <a:stCxn id="11" idx="2"/>
            <a:endCxn id="5" idx="3"/>
          </p:cNvCxnSpPr>
          <p:nvPr/>
        </p:nvCxnSpPr>
        <p:spPr bwMode="auto">
          <a:xfrm rot="10800000">
            <a:off x="5924606" y="2752878"/>
            <a:ext cx="1972982" cy="1326955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190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967D3DFF-50B3-479D-8AA7-C69CE5137DCC}"/>
              </a:ext>
            </a:extLst>
          </p:cNvPr>
          <p:cNvSpPr/>
          <p:nvPr/>
        </p:nvSpPr>
        <p:spPr bwMode="auto">
          <a:xfrm>
            <a:off x="7897588" y="3842113"/>
            <a:ext cx="579641" cy="475437"/>
          </a:xfrm>
          <a:prstGeom prst="ellipse">
            <a:avLst/>
          </a:prstGeom>
          <a:noFill/>
          <a:ln w="28575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8044041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on bagging and boosting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Bagging mainly reduced variance</a:t>
            </a:r>
          </a:p>
          <a:p>
            <a:pPr lvl="1"/>
            <a:r>
              <a:rPr lang="en-US" dirty="0"/>
              <a:t>use complex (</a:t>
            </a:r>
            <a:r>
              <a:rPr lang="en-US" dirty="0" err="1"/>
              <a:t>overfitting</a:t>
            </a:r>
            <a:r>
              <a:rPr lang="en-US" dirty="0"/>
              <a:t>) models</a:t>
            </a:r>
          </a:p>
          <a:p>
            <a:endParaRPr lang="en-US" dirty="0"/>
          </a:p>
          <a:p>
            <a:r>
              <a:rPr lang="en-US" dirty="0"/>
              <a:t>Boosting mainly reduces bias</a:t>
            </a:r>
          </a:p>
          <a:p>
            <a:pPr lvl="1"/>
            <a:r>
              <a:rPr lang="en-US" dirty="0"/>
              <a:t>use simple “weak” (</a:t>
            </a:r>
            <a:r>
              <a:rPr lang="en-US" dirty="0" err="1"/>
              <a:t>underfitting</a:t>
            </a:r>
            <a:r>
              <a:rPr lang="en-US" dirty="0"/>
              <a:t>) models</a:t>
            </a:r>
          </a:p>
          <a:p>
            <a:pPr lvl="1"/>
            <a:endParaRPr lang="en-US" dirty="0"/>
          </a:p>
          <a:p>
            <a:r>
              <a:rPr lang="en-US" dirty="0"/>
              <a:t>Beware of the black-box nature of ensembles</a:t>
            </a:r>
          </a:p>
          <a:p>
            <a:pPr lvl="1"/>
            <a:r>
              <a:rPr lang="en-US" dirty="0"/>
              <a:t>Can you still explain the outcome to a client?</a:t>
            </a:r>
          </a:p>
        </p:txBody>
      </p:sp>
    </p:spTree>
    <p:extLst>
      <p:ext uri="{BB962C8B-B14F-4D97-AF65-F5344CB8AC3E}">
        <p14:creationId xmlns:p14="http://schemas.microsoft.com/office/powerpoint/2010/main" val="165524683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machine learning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407389" y="2439519"/>
            <a:ext cx="2590119" cy="142128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Algorithm</a:t>
            </a:r>
          </a:p>
        </p:txBody>
      </p:sp>
      <p:sp>
        <p:nvSpPr>
          <p:cNvPr id="5" name="Parallelogram 4"/>
          <p:cNvSpPr/>
          <p:nvPr/>
        </p:nvSpPr>
        <p:spPr>
          <a:xfrm>
            <a:off x="457200" y="2439519"/>
            <a:ext cx="2371813" cy="1421282"/>
          </a:xfrm>
          <a:prstGeom prst="parallelogram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Data</a:t>
            </a:r>
          </a:p>
        </p:txBody>
      </p:sp>
      <p:sp>
        <p:nvSpPr>
          <p:cNvPr id="6" name="Oval 5"/>
          <p:cNvSpPr/>
          <p:nvPr/>
        </p:nvSpPr>
        <p:spPr>
          <a:xfrm>
            <a:off x="6613605" y="2439519"/>
            <a:ext cx="2187770" cy="1421282"/>
          </a:xfrm>
          <a:prstGeom prst="ellipse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Output</a:t>
            </a:r>
          </a:p>
        </p:txBody>
      </p:sp>
      <p:cxnSp>
        <p:nvCxnSpPr>
          <p:cNvPr id="8" name="Straight Arrow Connector 7"/>
          <p:cNvCxnSpPr>
            <a:stCxn id="5" idx="2"/>
            <a:endCxn id="4" idx="1"/>
          </p:cNvCxnSpPr>
          <p:nvPr/>
        </p:nvCxnSpPr>
        <p:spPr>
          <a:xfrm>
            <a:off x="2651353" y="3150160"/>
            <a:ext cx="756036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3"/>
            <a:endCxn id="6" idx="2"/>
          </p:cNvCxnSpPr>
          <p:nvPr/>
        </p:nvCxnSpPr>
        <p:spPr>
          <a:xfrm>
            <a:off x="5997508" y="3150160"/>
            <a:ext cx="616097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78376" y="5130532"/>
            <a:ext cx="82607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3 points where machine learning</a:t>
            </a:r>
          </a:p>
          <a:p>
            <a:pPr algn="ctr"/>
            <a:r>
              <a:rPr lang="en-US" sz="2800" dirty="0"/>
              <a:t>can be modified</a:t>
            </a:r>
          </a:p>
        </p:txBody>
      </p:sp>
    </p:spTree>
    <p:extLst>
      <p:ext uri="{BB962C8B-B14F-4D97-AF65-F5344CB8AC3E}">
        <p14:creationId xmlns:p14="http://schemas.microsoft.com/office/powerpoint/2010/main" val="230360895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Weighted distances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>
            <a:normAutofit/>
          </a:bodyPr>
          <a:lstStyle/>
          <a:p>
            <a:r>
              <a:rPr lang="en-US" dirty="0"/>
              <a:t>k-Nearest Neighbor class for instance </a:t>
            </a:r>
            <a:r>
              <a:rPr lang="en-US" dirty="0" err="1"/>
              <a:t>i</a:t>
            </a:r>
            <a:r>
              <a:rPr lang="en-US" dirty="0"/>
              <a:t> is:</a:t>
            </a:r>
          </a:p>
          <a:p>
            <a:pPr lvl="1"/>
            <a:r>
              <a:rPr lang="en-US" dirty="0"/>
              <a:t>sum[j=1..k](c(</a:t>
            </a:r>
            <a:r>
              <a:rPr lang="en-US" dirty="0" err="1"/>
              <a:t>i,j</a:t>
            </a:r>
            <a:r>
              <a:rPr lang="en-US" dirty="0"/>
              <a:t>)) / k</a:t>
            </a:r>
          </a:p>
          <a:p>
            <a:pPr lvl="1"/>
            <a:r>
              <a:rPr lang="en-US" dirty="0"/>
              <a:t>where c(</a:t>
            </a:r>
            <a:r>
              <a:rPr lang="en-US" dirty="0" err="1"/>
              <a:t>i,j</a:t>
            </a:r>
            <a:r>
              <a:rPr lang="en-US" dirty="0"/>
              <a:t>) is the class of the j-</a:t>
            </a:r>
            <a:r>
              <a:rPr lang="en-US" dirty="0" err="1"/>
              <a:t>th</a:t>
            </a:r>
            <a:r>
              <a:rPr lang="en-US" dirty="0"/>
              <a:t> nearest neighbor of </a:t>
            </a:r>
            <a:r>
              <a:rPr lang="en-US" dirty="0" err="1"/>
              <a:t>i</a:t>
            </a:r>
            <a:endParaRPr lang="en-US" dirty="0"/>
          </a:p>
          <a:p>
            <a:endParaRPr lang="en-US" dirty="0"/>
          </a:p>
          <a:p>
            <a:r>
              <a:rPr lang="en-US" dirty="0"/>
              <a:t>Weighted by distance:</a:t>
            </a:r>
          </a:p>
          <a:p>
            <a:pPr lvl="1"/>
            <a:r>
              <a:rPr lang="en-US" dirty="0"/>
              <a:t>sum[j=1..k](w(</a:t>
            </a:r>
            <a:r>
              <a:rPr lang="en-US" dirty="0" err="1"/>
              <a:t>i,j</a:t>
            </a:r>
            <a:r>
              <a:rPr lang="en-US" dirty="0"/>
              <a:t>) * c(</a:t>
            </a:r>
            <a:r>
              <a:rPr lang="en-US" dirty="0" err="1"/>
              <a:t>i,j</a:t>
            </a:r>
            <a:r>
              <a:rPr lang="en-US" dirty="0"/>
              <a:t>)) / k</a:t>
            </a:r>
          </a:p>
          <a:p>
            <a:pPr lvl="1"/>
            <a:r>
              <a:rPr lang="en-US" dirty="0"/>
              <a:t>where w(</a:t>
            </a:r>
            <a:r>
              <a:rPr lang="en-US" dirty="0" err="1"/>
              <a:t>i,j</a:t>
            </a:r>
            <a:r>
              <a:rPr lang="en-US" dirty="0"/>
              <a:t>) is the weight of the j-</a:t>
            </a:r>
            <a:r>
              <a:rPr lang="en-US" dirty="0" err="1"/>
              <a:t>th</a:t>
            </a:r>
            <a:r>
              <a:rPr lang="en-US" dirty="0"/>
              <a:t> neighbor, </a:t>
            </a:r>
            <a:r>
              <a:rPr lang="en-US" dirty="0" err="1"/>
              <a:t>eg</a:t>
            </a:r>
            <a:r>
              <a:rPr lang="en-US" dirty="0"/>
              <a:t> with k neighbors:</a:t>
            </a:r>
          </a:p>
          <a:p>
            <a:pPr lvl="2"/>
            <a:r>
              <a:rPr lang="en-US" dirty="0"/>
              <a:t>w(</a:t>
            </a:r>
            <a:r>
              <a:rPr lang="en-US" dirty="0" err="1"/>
              <a:t>i,j</a:t>
            </a:r>
            <a:r>
              <a:rPr lang="en-US" dirty="0"/>
              <a:t>) = ( d(</a:t>
            </a:r>
            <a:r>
              <a:rPr lang="en-US" dirty="0" err="1"/>
              <a:t>i,k</a:t>
            </a:r>
            <a:r>
              <a:rPr lang="en-US" dirty="0"/>
              <a:t>) - d(</a:t>
            </a:r>
            <a:r>
              <a:rPr lang="en-US" dirty="0" err="1"/>
              <a:t>i,j</a:t>
            </a:r>
            <a:r>
              <a:rPr lang="en-US" dirty="0"/>
              <a:t>) ) /  ( d(</a:t>
            </a:r>
            <a:r>
              <a:rPr lang="en-US" dirty="0" err="1"/>
              <a:t>i,k</a:t>
            </a:r>
            <a:r>
              <a:rPr lang="en-US" dirty="0"/>
              <a:t>) - d(i,1) )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08973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Weighted distances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>
            <a:normAutofit/>
          </a:bodyPr>
          <a:lstStyle/>
          <a:p>
            <a:r>
              <a:rPr lang="en-US" dirty="0"/>
              <a:t>k-Nearest Neighbor class for instance </a:t>
            </a:r>
            <a:r>
              <a:rPr lang="en-US" dirty="0" err="1"/>
              <a:t>i</a:t>
            </a:r>
            <a:r>
              <a:rPr lang="en-US" dirty="0"/>
              <a:t> is:</a:t>
            </a:r>
          </a:p>
          <a:p>
            <a:pPr lvl="1"/>
            <a:r>
              <a:rPr lang="en-US" dirty="0"/>
              <a:t>sum[j=1..k](c(</a:t>
            </a:r>
            <a:r>
              <a:rPr lang="en-US" dirty="0" err="1"/>
              <a:t>i,j</a:t>
            </a:r>
            <a:r>
              <a:rPr lang="en-US" dirty="0"/>
              <a:t>)) / k</a:t>
            </a:r>
          </a:p>
          <a:p>
            <a:pPr lvl="1"/>
            <a:r>
              <a:rPr lang="en-US" dirty="0"/>
              <a:t>where c(</a:t>
            </a:r>
            <a:r>
              <a:rPr lang="en-US" dirty="0" err="1"/>
              <a:t>i,j</a:t>
            </a:r>
            <a:r>
              <a:rPr lang="en-US" dirty="0"/>
              <a:t>) is the class of the j-</a:t>
            </a:r>
            <a:r>
              <a:rPr lang="en-US" dirty="0" err="1"/>
              <a:t>th</a:t>
            </a:r>
            <a:r>
              <a:rPr lang="en-US" dirty="0"/>
              <a:t> nearest neighbor of </a:t>
            </a:r>
            <a:r>
              <a:rPr lang="en-US" dirty="0" err="1"/>
              <a:t>i</a:t>
            </a:r>
            <a:endParaRPr lang="en-US" dirty="0"/>
          </a:p>
          <a:p>
            <a:endParaRPr lang="en-US" dirty="0"/>
          </a:p>
          <a:p>
            <a:r>
              <a:rPr lang="en-US" dirty="0"/>
              <a:t>Weighted by distance:</a:t>
            </a:r>
          </a:p>
          <a:p>
            <a:pPr lvl="1"/>
            <a:r>
              <a:rPr lang="en-US" dirty="0"/>
              <a:t>sum[j=1..k](w(</a:t>
            </a:r>
            <a:r>
              <a:rPr lang="en-US" dirty="0" err="1"/>
              <a:t>i,j</a:t>
            </a:r>
            <a:r>
              <a:rPr lang="en-US" dirty="0"/>
              <a:t>) * c(</a:t>
            </a:r>
            <a:r>
              <a:rPr lang="en-US" dirty="0" err="1"/>
              <a:t>i,j</a:t>
            </a:r>
            <a:r>
              <a:rPr lang="en-US" dirty="0"/>
              <a:t>)) / k</a:t>
            </a:r>
          </a:p>
          <a:p>
            <a:pPr lvl="1"/>
            <a:r>
              <a:rPr lang="en-US" dirty="0"/>
              <a:t>where w(</a:t>
            </a:r>
            <a:r>
              <a:rPr lang="en-US" dirty="0" err="1"/>
              <a:t>i,j</a:t>
            </a:r>
            <a:r>
              <a:rPr lang="en-US" dirty="0"/>
              <a:t>) is the weight of the j-</a:t>
            </a:r>
            <a:r>
              <a:rPr lang="en-US" dirty="0" err="1"/>
              <a:t>th</a:t>
            </a:r>
            <a:r>
              <a:rPr lang="en-US" dirty="0"/>
              <a:t> neighbor, e.g.:</a:t>
            </a:r>
          </a:p>
          <a:p>
            <a:pPr lvl="2"/>
            <a:r>
              <a:rPr lang="en-US" dirty="0"/>
              <a:t>w(</a:t>
            </a:r>
            <a:r>
              <a:rPr lang="en-US" dirty="0" err="1"/>
              <a:t>i,j</a:t>
            </a:r>
            <a:r>
              <a:rPr lang="en-US" dirty="0"/>
              <a:t>) = ( d(</a:t>
            </a:r>
            <a:r>
              <a:rPr lang="en-US" dirty="0" err="1"/>
              <a:t>i,k</a:t>
            </a:r>
            <a:r>
              <a:rPr lang="en-US" dirty="0"/>
              <a:t>) - d(</a:t>
            </a:r>
            <a:r>
              <a:rPr lang="en-US" dirty="0" err="1"/>
              <a:t>i,j</a:t>
            </a:r>
            <a:r>
              <a:rPr lang="en-US" dirty="0"/>
              <a:t>) ) /  ( d(</a:t>
            </a:r>
            <a:r>
              <a:rPr lang="en-US" dirty="0" err="1"/>
              <a:t>i,k</a:t>
            </a:r>
            <a:r>
              <a:rPr lang="en-US" dirty="0"/>
              <a:t>) - d(i,1) )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8A03F2-173E-EF47-A41B-6D49BC19EFC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DED7596-BE9B-B345-A100-A6456C781214}" type="slidenum">
              <a:rPr lang="en-US" smtClean="0"/>
              <a:t>63</a:t>
            </a:fld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3319376" y="3902856"/>
            <a:ext cx="5607733" cy="272554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Intuition: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fraud is anomalous</a:t>
            </a:r>
          </a:p>
          <a:p>
            <a:pPr algn="ctr"/>
            <a:r>
              <a:rPr lang="en-US" sz="2400" dirty="0"/>
              <a:t>the closer to the anomaly</a:t>
            </a:r>
          </a:p>
          <a:p>
            <a:pPr algn="ctr"/>
            <a:r>
              <a:rPr lang="en-US" sz="2400" dirty="0"/>
              <a:t>the stronger the vote of that anomaly</a:t>
            </a:r>
          </a:p>
        </p:txBody>
      </p:sp>
    </p:spTree>
    <p:extLst>
      <p:ext uri="{BB962C8B-B14F-4D97-AF65-F5344CB8AC3E}">
        <p14:creationId xmlns:p14="http://schemas.microsoft.com/office/powerpoint/2010/main" val="17858132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effect of weighted distances</a:t>
            </a:r>
          </a:p>
        </p:txBody>
      </p:sp>
      <p:cxnSp>
        <p:nvCxnSpPr>
          <p:cNvPr id="6" name="Straight Arrow Connector 5"/>
          <p:cNvCxnSpPr/>
          <p:nvPr/>
        </p:nvCxnSpPr>
        <p:spPr bwMode="auto">
          <a:xfrm flipV="1">
            <a:off x="1942419" y="1631227"/>
            <a:ext cx="0" cy="36484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" name="Straight Arrow Connector 6"/>
          <p:cNvCxnSpPr/>
          <p:nvPr/>
        </p:nvCxnSpPr>
        <p:spPr bwMode="auto">
          <a:xfrm>
            <a:off x="1942419" y="5279695"/>
            <a:ext cx="5628035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1635424" y="2004790"/>
            <a:ext cx="31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96912" y="5304601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x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095607" y="3813322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03644" y="4480953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810515" y="4487454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012130" y="3064075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634212" y="2376545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955620" y="2191879"/>
            <a:ext cx="31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8064A2"/>
                </a:solidFill>
              </a:rPr>
              <a:t>?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19304" y="4663190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290904" y="4302788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888982" y="3433407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14601" y="1635458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17395" y="2118177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293098" y="2127347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561409" y="3926955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535121" y="4111621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509248" y="2302843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42419" y="5557873"/>
            <a:ext cx="60116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64A2"/>
                </a:solidFill>
              </a:rPr>
              <a:t>with 3 neighbors, 2 + labels, so assign a +</a:t>
            </a:r>
          </a:p>
        </p:txBody>
      </p:sp>
      <p:cxnSp>
        <p:nvCxnSpPr>
          <p:cNvPr id="29" name="Straight Arrow Connector 28"/>
          <p:cNvCxnSpPr>
            <a:stCxn id="19" idx="1"/>
            <a:endCxn id="24" idx="3"/>
          </p:cNvCxnSpPr>
          <p:nvPr/>
        </p:nvCxnSpPr>
        <p:spPr bwMode="auto">
          <a:xfrm flipH="1" flipV="1">
            <a:off x="4701585" y="2302843"/>
            <a:ext cx="254035" cy="7370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4" name="Straight Arrow Connector 33"/>
          <p:cNvCxnSpPr>
            <a:stCxn id="19" idx="2"/>
            <a:endCxn id="17" idx="3"/>
          </p:cNvCxnSpPr>
          <p:nvPr/>
        </p:nvCxnSpPr>
        <p:spPr bwMode="auto">
          <a:xfrm flipH="1">
            <a:off x="4385700" y="2561211"/>
            <a:ext cx="727626" cy="68753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5" name="Straight Arrow Connector 34"/>
          <p:cNvCxnSpPr>
            <a:stCxn id="19" idx="3"/>
            <a:endCxn id="23" idx="1"/>
          </p:cNvCxnSpPr>
          <p:nvPr/>
        </p:nvCxnSpPr>
        <p:spPr bwMode="auto">
          <a:xfrm flipV="1">
            <a:off x="5271031" y="1820124"/>
            <a:ext cx="843570" cy="55642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43227113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effect of weighted distances</a:t>
            </a:r>
          </a:p>
        </p:txBody>
      </p:sp>
      <p:cxnSp>
        <p:nvCxnSpPr>
          <p:cNvPr id="6" name="Straight Arrow Connector 5"/>
          <p:cNvCxnSpPr/>
          <p:nvPr/>
        </p:nvCxnSpPr>
        <p:spPr bwMode="auto">
          <a:xfrm flipV="1">
            <a:off x="1942419" y="1631227"/>
            <a:ext cx="0" cy="36484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" name="Straight Arrow Connector 6"/>
          <p:cNvCxnSpPr/>
          <p:nvPr/>
        </p:nvCxnSpPr>
        <p:spPr bwMode="auto">
          <a:xfrm>
            <a:off x="1942419" y="5279695"/>
            <a:ext cx="5628035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1635424" y="2004790"/>
            <a:ext cx="31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96912" y="5304601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x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095607" y="3813322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03644" y="4480953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810515" y="4487454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012130" y="3064075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634212" y="2376545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955620" y="2191879"/>
            <a:ext cx="31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8064A2"/>
                </a:solidFill>
              </a:rPr>
              <a:t>?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19304" y="4663190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290904" y="4302788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888982" y="3433407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14601" y="1635458"/>
            <a:ext cx="373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+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17395" y="2118177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293098" y="2127347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561409" y="3926955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535121" y="4111621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509248" y="2302843"/>
            <a:ext cx="284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42419" y="5557873"/>
            <a:ext cx="69461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64A2"/>
                </a:solidFill>
              </a:rPr>
              <a:t>with 3 neighbors, 2 + labels, but instance</a:t>
            </a:r>
          </a:p>
          <a:p>
            <a:r>
              <a:rPr lang="en-US" sz="2400" dirty="0">
                <a:solidFill>
                  <a:srgbClr val="8064A2"/>
                </a:solidFill>
              </a:rPr>
              <a:t>with – label has much larger weight, so assign a -</a:t>
            </a:r>
          </a:p>
        </p:txBody>
      </p:sp>
      <p:cxnSp>
        <p:nvCxnSpPr>
          <p:cNvPr id="29" name="Straight Arrow Connector 28"/>
          <p:cNvCxnSpPr>
            <a:stCxn id="19" idx="1"/>
            <a:endCxn id="24" idx="3"/>
          </p:cNvCxnSpPr>
          <p:nvPr/>
        </p:nvCxnSpPr>
        <p:spPr bwMode="auto">
          <a:xfrm flipH="1" flipV="1">
            <a:off x="4701585" y="2302843"/>
            <a:ext cx="254035" cy="7370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4" name="Straight Arrow Connector 33"/>
          <p:cNvCxnSpPr>
            <a:stCxn id="19" idx="2"/>
            <a:endCxn id="17" idx="3"/>
          </p:cNvCxnSpPr>
          <p:nvPr/>
        </p:nvCxnSpPr>
        <p:spPr bwMode="auto">
          <a:xfrm flipH="1">
            <a:off x="4385700" y="2561211"/>
            <a:ext cx="727626" cy="68753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5" name="Straight Arrow Connector 34"/>
          <p:cNvCxnSpPr>
            <a:stCxn id="19" idx="3"/>
            <a:endCxn id="23" idx="1"/>
          </p:cNvCxnSpPr>
          <p:nvPr/>
        </p:nvCxnSpPr>
        <p:spPr bwMode="auto">
          <a:xfrm flipV="1">
            <a:off x="5271031" y="1820124"/>
            <a:ext cx="843570" cy="55642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214951758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515007" y="341313"/>
            <a:ext cx="8628993" cy="1062037"/>
          </a:xfrm>
        </p:spPr>
        <p:txBody>
          <a:bodyPr/>
          <a:lstStyle/>
          <a:p>
            <a:r>
              <a:rPr lang="en-NL" dirty="0"/>
              <a:t>M</a:t>
            </a:r>
            <a:r>
              <a:rPr lang="nl-NL" dirty="0"/>
              <a:t>y</a:t>
            </a:r>
            <a:r>
              <a:rPr lang="en-NL" dirty="0"/>
              <a:t> </a:t>
            </a:r>
            <a:r>
              <a:rPr lang="nl-NL" dirty="0"/>
              <a:t>o</a:t>
            </a:r>
            <a:r>
              <a:rPr lang="en-NL" dirty="0"/>
              <a:t>w</a:t>
            </a:r>
            <a:r>
              <a:rPr lang="nl-NL" dirty="0"/>
              <a:t>n</a:t>
            </a:r>
            <a:r>
              <a:rPr lang="en-NL" dirty="0"/>
              <a:t> </a:t>
            </a:r>
            <a:r>
              <a:rPr lang="nl-NL" dirty="0"/>
              <a:t>w</a:t>
            </a:r>
            <a:r>
              <a:rPr lang="en-NL" dirty="0"/>
              <a:t>o</a:t>
            </a:r>
            <a:r>
              <a:rPr lang="nl-NL" dirty="0"/>
              <a:t>r</a:t>
            </a:r>
            <a:r>
              <a:rPr lang="en-NL" dirty="0"/>
              <a:t>k - </a:t>
            </a:r>
            <a:r>
              <a:rPr lang="nl-NL" dirty="0"/>
              <a:t>l</a:t>
            </a:r>
            <a:r>
              <a:rPr lang="en-US" dirty="0"/>
              <a:t>earning by optimization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17058" y="1742212"/>
          <a:ext cx="2581782" cy="1097280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4302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02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02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02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3029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3029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4871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871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871"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4.9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871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4.7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609" y="4056680"/>
            <a:ext cx="2791617" cy="18291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1327" y="4056680"/>
            <a:ext cx="1781796" cy="1781796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 rot="3109370">
            <a:off x="826087" y="3237966"/>
            <a:ext cx="1257627" cy="43151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437" y="2374174"/>
            <a:ext cx="2033159" cy="41382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90284" y="1992174"/>
            <a:ext cx="1650092" cy="325676"/>
          </a:xfrm>
          <a:prstGeom prst="rect">
            <a:avLst/>
          </a:prstGeom>
        </p:spPr>
      </p:pic>
      <p:sp>
        <p:nvSpPr>
          <p:cNvPr id="16" name="Right Arrow 15"/>
          <p:cNvSpPr/>
          <p:nvPr/>
        </p:nvSpPr>
        <p:spPr>
          <a:xfrm rot="18619967">
            <a:off x="2929644" y="3246650"/>
            <a:ext cx="1257627" cy="43151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 rot="3003345">
            <a:off x="4794273" y="3248280"/>
            <a:ext cx="1257627" cy="43151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 rot="18466295">
            <a:off x="6058084" y="3252940"/>
            <a:ext cx="1257627" cy="43151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217058" y="3341425"/>
            <a:ext cx="1070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translate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177527" y="3136553"/>
            <a:ext cx="10957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add</a:t>
            </a:r>
          </a:p>
          <a:p>
            <a:pPr algn="r"/>
            <a:r>
              <a:rPr lang="en-US" dirty="0"/>
              <a:t>objective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516838" y="3325671"/>
            <a:ext cx="72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solve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880834" y="3367379"/>
            <a:ext cx="1070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translate</a:t>
            </a: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7709" y="1529328"/>
            <a:ext cx="3370955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8606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515007" y="341313"/>
            <a:ext cx="8628993" cy="1062037"/>
          </a:xfrm>
        </p:spPr>
        <p:txBody>
          <a:bodyPr/>
          <a:lstStyle/>
          <a:p>
            <a:r>
              <a:rPr lang="en-NL" dirty="0"/>
              <a:t>M</a:t>
            </a:r>
            <a:r>
              <a:rPr lang="nl-NL" dirty="0"/>
              <a:t>y</a:t>
            </a:r>
            <a:r>
              <a:rPr lang="en-NL" dirty="0"/>
              <a:t> </a:t>
            </a:r>
            <a:r>
              <a:rPr lang="nl-NL" dirty="0"/>
              <a:t>o</a:t>
            </a:r>
            <a:r>
              <a:rPr lang="en-NL" dirty="0"/>
              <a:t>w</a:t>
            </a:r>
            <a:r>
              <a:rPr lang="nl-NL" dirty="0"/>
              <a:t>n</a:t>
            </a:r>
            <a:r>
              <a:rPr lang="en-NL" dirty="0"/>
              <a:t> </a:t>
            </a:r>
            <a:r>
              <a:rPr lang="nl-NL" dirty="0"/>
              <a:t>w</a:t>
            </a:r>
            <a:r>
              <a:rPr lang="en-NL" dirty="0"/>
              <a:t>o</a:t>
            </a:r>
            <a:r>
              <a:rPr lang="nl-NL" dirty="0"/>
              <a:t>r</a:t>
            </a:r>
            <a:r>
              <a:rPr lang="en-NL" dirty="0"/>
              <a:t>k - </a:t>
            </a:r>
            <a:r>
              <a:rPr lang="nl-NL" dirty="0"/>
              <a:t>l</a:t>
            </a:r>
            <a:r>
              <a:rPr lang="en-US" dirty="0"/>
              <a:t>earning by optimization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17058" y="1742212"/>
          <a:ext cx="2581782" cy="1097280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4302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02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02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02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3029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3029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4871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871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871"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4.9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871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4.7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609" y="4056680"/>
            <a:ext cx="2791617" cy="18291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1327" y="4056680"/>
            <a:ext cx="1781796" cy="1781796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 rot="3109370">
            <a:off x="826087" y="3237966"/>
            <a:ext cx="1257627" cy="43151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437" y="2374174"/>
            <a:ext cx="2033159" cy="41382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90284" y="1992174"/>
            <a:ext cx="1650092" cy="325676"/>
          </a:xfrm>
          <a:prstGeom prst="rect">
            <a:avLst/>
          </a:prstGeom>
        </p:spPr>
      </p:pic>
      <p:sp>
        <p:nvSpPr>
          <p:cNvPr id="16" name="Right Arrow 15"/>
          <p:cNvSpPr/>
          <p:nvPr/>
        </p:nvSpPr>
        <p:spPr>
          <a:xfrm rot="18619967">
            <a:off x="2929644" y="3246650"/>
            <a:ext cx="1257627" cy="43151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 rot="3003345">
            <a:off x="4794273" y="3248280"/>
            <a:ext cx="1257627" cy="43151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 rot="18466295">
            <a:off x="6058084" y="3252940"/>
            <a:ext cx="1257627" cy="43151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217058" y="3341425"/>
            <a:ext cx="1070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translate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177527" y="3136553"/>
            <a:ext cx="10957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add</a:t>
            </a:r>
          </a:p>
          <a:p>
            <a:pPr algn="r"/>
            <a:r>
              <a:rPr lang="en-US" dirty="0"/>
              <a:t>objective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516838" y="3325671"/>
            <a:ext cx="72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solve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880834" y="3367379"/>
            <a:ext cx="1070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translate</a:t>
            </a: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7709" y="1529328"/>
            <a:ext cx="3370955" cy="1397000"/>
          </a:xfrm>
          <a:prstGeom prst="rect">
            <a:avLst/>
          </a:prstGeom>
        </p:spPr>
      </p:pic>
      <p:sp>
        <p:nvSpPr>
          <p:cNvPr id="20" name="Rounded Rectangle 8">
            <a:extLst>
              <a:ext uri="{FF2B5EF4-FFF2-40B4-BE49-F238E27FC236}">
                <a16:creationId xmlns:a16="http://schemas.microsoft.com/office/drawing/2014/main" id="{E77C3135-C6DF-4C5F-A263-80E69B68178A}"/>
              </a:ext>
            </a:extLst>
          </p:cNvPr>
          <p:cNvSpPr/>
          <p:nvPr/>
        </p:nvSpPr>
        <p:spPr>
          <a:xfrm>
            <a:off x="2837793" y="4635571"/>
            <a:ext cx="6189903" cy="207939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/>
              <a:t>H</a:t>
            </a:r>
            <a:r>
              <a:rPr lang="nl-NL" sz="2800" dirty="0"/>
              <a:t>o</a:t>
            </a:r>
            <a:r>
              <a:rPr lang="en-NL" sz="2800" dirty="0"/>
              <a:t>w </a:t>
            </a:r>
            <a:r>
              <a:rPr lang="nl-NL" sz="2800" dirty="0"/>
              <a:t>t</a:t>
            </a:r>
            <a:r>
              <a:rPr lang="en-NL" sz="2800" dirty="0"/>
              <a:t>o </a:t>
            </a:r>
            <a:r>
              <a:rPr lang="nl-NL" sz="2800" dirty="0"/>
              <a:t>u</a:t>
            </a:r>
            <a:r>
              <a:rPr lang="en-NL" sz="2800" dirty="0"/>
              <a:t>s</a:t>
            </a:r>
            <a:r>
              <a:rPr lang="nl-NL" sz="2800" dirty="0"/>
              <a:t>e</a:t>
            </a:r>
            <a:r>
              <a:rPr lang="en-NL" sz="2800" dirty="0"/>
              <a:t> </a:t>
            </a:r>
            <a:r>
              <a:rPr lang="nl-NL" sz="2800" dirty="0"/>
              <a:t>t</a:t>
            </a:r>
            <a:r>
              <a:rPr lang="en-NL" sz="2800" dirty="0"/>
              <a:t>h</a:t>
            </a:r>
            <a:r>
              <a:rPr lang="nl-NL" sz="2800" dirty="0"/>
              <a:t>i</a:t>
            </a:r>
            <a:r>
              <a:rPr lang="en-NL" sz="2800" dirty="0"/>
              <a:t>s </a:t>
            </a:r>
            <a:r>
              <a:rPr lang="nl-NL" sz="2800" dirty="0"/>
              <a:t>f</a:t>
            </a:r>
            <a:r>
              <a:rPr lang="en-NL" sz="2800" dirty="0"/>
              <a:t>o</a:t>
            </a:r>
            <a:r>
              <a:rPr lang="nl-NL" sz="2800" dirty="0"/>
              <a:t>r</a:t>
            </a:r>
            <a:r>
              <a:rPr lang="en-NL" sz="2800" dirty="0"/>
              <a:t> </a:t>
            </a:r>
            <a:r>
              <a:rPr lang="nl-NL" sz="2800" dirty="0"/>
              <a:t>i</a:t>
            </a:r>
            <a:r>
              <a:rPr lang="en-NL" sz="2800" dirty="0" err="1"/>
              <a:t>mbalanced</a:t>
            </a:r>
            <a:r>
              <a:rPr lang="en-NL" sz="2800" dirty="0"/>
              <a:t> data?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8399621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515007" y="341313"/>
            <a:ext cx="8628993" cy="1062037"/>
          </a:xfrm>
        </p:spPr>
        <p:txBody>
          <a:bodyPr/>
          <a:lstStyle/>
          <a:p>
            <a:r>
              <a:rPr lang="en-NL" dirty="0"/>
              <a:t>M</a:t>
            </a:r>
            <a:r>
              <a:rPr lang="nl-NL" dirty="0"/>
              <a:t>y</a:t>
            </a:r>
            <a:r>
              <a:rPr lang="en-NL" dirty="0"/>
              <a:t> </a:t>
            </a:r>
            <a:r>
              <a:rPr lang="nl-NL" dirty="0"/>
              <a:t>o</a:t>
            </a:r>
            <a:r>
              <a:rPr lang="en-NL" dirty="0"/>
              <a:t>w</a:t>
            </a:r>
            <a:r>
              <a:rPr lang="nl-NL" dirty="0"/>
              <a:t>n</a:t>
            </a:r>
            <a:r>
              <a:rPr lang="en-NL" dirty="0"/>
              <a:t> </a:t>
            </a:r>
            <a:r>
              <a:rPr lang="nl-NL" dirty="0"/>
              <a:t>w</a:t>
            </a:r>
            <a:r>
              <a:rPr lang="en-NL" dirty="0"/>
              <a:t>o</a:t>
            </a:r>
            <a:r>
              <a:rPr lang="nl-NL" dirty="0"/>
              <a:t>r</a:t>
            </a:r>
            <a:r>
              <a:rPr lang="en-NL" dirty="0"/>
              <a:t>k - </a:t>
            </a:r>
            <a:r>
              <a:rPr lang="nl-NL" dirty="0"/>
              <a:t>l</a:t>
            </a:r>
            <a:r>
              <a:rPr lang="en-US" dirty="0"/>
              <a:t>earning by optimization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17058" y="1742212"/>
          <a:ext cx="2581782" cy="1097280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4302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02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02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02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3029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3029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4871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871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871"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4.9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871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4.7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609" y="4056680"/>
            <a:ext cx="2791617" cy="18291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1327" y="4056680"/>
            <a:ext cx="1781796" cy="1781796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 rot="3109370">
            <a:off x="826087" y="3237966"/>
            <a:ext cx="1257627" cy="43151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437" y="2374174"/>
            <a:ext cx="2033159" cy="41382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90284" y="1992174"/>
            <a:ext cx="1650092" cy="325676"/>
          </a:xfrm>
          <a:prstGeom prst="rect">
            <a:avLst/>
          </a:prstGeom>
        </p:spPr>
      </p:pic>
      <p:sp>
        <p:nvSpPr>
          <p:cNvPr id="16" name="Right Arrow 15"/>
          <p:cNvSpPr/>
          <p:nvPr/>
        </p:nvSpPr>
        <p:spPr>
          <a:xfrm rot="18619967">
            <a:off x="2929644" y="3246650"/>
            <a:ext cx="1257627" cy="43151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 rot="3003345">
            <a:off x="4794273" y="3248280"/>
            <a:ext cx="1257627" cy="43151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 rot="18466295">
            <a:off x="6058084" y="3252940"/>
            <a:ext cx="1257627" cy="43151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217058" y="3341425"/>
            <a:ext cx="1070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translate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177527" y="3136553"/>
            <a:ext cx="10957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add</a:t>
            </a:r>
          </a:p>
          <a:p>
            <a:pPr algn="r"/>
            <a:r>
              <a:rPr lang="en-US" dirty="0"/>
              <a:t>objective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516838" y="3325671"/>
            <a:ext cx="72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solve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880834" y="3367379"/>
            <a:ext cx="1070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translate</a:t>
            </a: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7709" y="1529328"/>
            <a:ext cx="3370955" cy="1397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4B15ABA5-9634-46B6-96AD-4B205E502D68}"/>
              </a:ext>
            </a:extLst>
          </p:cNvPr>
          <p:cNvSpPr/>
          <p:nvPr/>
        </p:nvSpPr>
        <p:spPr bwMode="auto">
          <a:xfrm>
            <a:off x="2124976" y="3091425"/>
            <a:ext cx="1527699" cy="818422"/>
          </a:xfrm>
          <a:prstGeom prst="ellipse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20" name="Rounded Rectangle 8">
            <a:extLst>
              <a:ext uri="{FF2B5EF4-FFF2-40B4-BE49-F238E27FC236}">
                <a16:creationId xmlns:a16="http://schemas.microsoft.com/office/drawing/2014/main" id="{E383FA76-6BB0-43F6-AB28-A59205FD0382}"/>
              </a:ext>
            </a:extLst>
          </p:cNvPr>
          <p:cNvSpPr/>
          <p:nvPr/>
        </p:nvSpPr>
        <p:spPr>
          <a:xfrm>
            <a:off x="2837793" y="4635571"/>
            <a:ext cx="6189903" cy="207939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/>
              <a:t>H</a:t>
            </a:r>
            <a:r>
              <a:rPr lang="nl-NL" sz="2800" dirty="0"/>
              <a:t>o</a:t>
            </a:r>
            <a:r>
              <a:rPr lang="en-NL" sz="2800" dirty="0"/>
              <a:t>w </a:t>
            </a:r>
            <a:r>
              <a:rPr lang="nl-NL" sz="2800" dirty="0"/>
              <a:t>t</a:t>
            </a:r>
            <a:r>
              <a:rPr lang="en-NL" sz="2800" dirty="0"/>
              <a:t>o </a:t>
            </a:r>
            <a:r>
              <a:rPr lang="nl-NL" sz="2800" dirty="0"/>
              <a:t>u</a:t>
            </a:r>
            <a:r>
              <a:rPr lang="en-NL" sz="2800" dirty="0"/>
              <a:t>s</a:t>
            </a:r>
            <a:r>
              <a:rPr lang="nl-NL" sz="2800" dirty="0"/>
              <a:t>e</a:t>
            </a:r>
            <a:r>
              <a:rPr lang="en-NL" sz="2800" dirty="0"/>
              <a:t> </a:t>
            </a:r>
            <a:r>
              <a:rPr lang="nl-NL" sz="2800" dirty="0"/>
              <a:t>t</a:t>
            </a:r>
            <a:r>
              <a:rPr lang="en-NL" sz="2800" dirty="0"/>
              <a:t>h</a:t>
            </a:r>
            <a:r>
              <a:rPr lang="nl-NL" sz="2800" dirty="0"/>
              <a:t>i</a:t>
            </a:r>
            <a:r>
              <a:rPr lang="en-NL" sz="2800" dirty="0"/>
              <a:t>s </a:t>
            </a:r>
            <a:r>
              <a:rPr lang="nl-NL" sz="2800" dirty="0"/>
              <a:t>f</a:t>
            </a:r>
            <a:r>
              <a:rPr lang="en-NL" sz="2800" dirty="0"/>
              <a:t>o</a:t>
            </a:r>
            <a:r>
              <a:rPr lang="nl-NL" sz="2800" dirty="0"/>
              <a:t>r</a:t>
            </a:r>
            <a:r>
              <a:rPr lang="en-NL" sz="2800" dirty="0"/>
              <a:t> </a:t>
            </a:r>
            <a:r>
              <a:rPr lang="nl-NL" sz="2800" dirty="0"/>
              <a:t>i</a:t>
            </a:r>
            <a:r>
              <a:rPr lang="en-NL" sz="2800" dirty="0" err="1"/>
              <a:t>mbalanced</a:t>
            </a:r>
            <a:r>
              <a:rPr lang="en-NL" sz="2800" dirty="0"/>
              <a:t> data?</a:t>
            </a:r>
          </a:p>
          <a:p>
            <a:pPr algn="ctr"/>
            <a:endParaRPr lang="en-NL" sz="2800" dirty="0"/>
          </a:p>
          <a:p>
            <a:pPr algn="ctr"/>
            <a:r>
              <a:rPr lang="en-NL" sz="2800" dirty="0"/>
              <a:t>Find most accurate model with 0 FPs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6392602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Measuring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Standard measures: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9563" y="2149720"/>
            <a:ext cx="4475600" cy="273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550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5317D63-95B3-4ACC-BFF9-D6F69E9B48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199" y="2033833"/>
            <a:ext cx="7716801" cy="27903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Data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When testing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NL" dirty="0"/>
              <a:t>W</a:t>
            </a:r>
            <a:r>
              <a:rPr lang="nl-NL" dirty="0"/>
              <a:t>h</a:t>
            </a:r>
            <a:r>
              <a:rPr lang="en-NL" dirty="0"/>
              <a:t>a</a:t>
            </a:r>
            <a:r>
              <a:rPr lang="nl-NL" dirty="0"/>
              <a:t>t</a:t>
            </a:r>
            <a:r>
              <a:rPr lang="en-NL" dirty="0"/>
              <a:t> </a:t>
            </a:r>
            <a:r>
              <a:rPr lang="nl-NL" dirty="0"/>
              <a:t>a</a:t>
            </a:r>
            <a:r>
              <a:rPr lang="en-NL" dirty="0"/>
              <a:t>b</a:t>
            </a:r>
            <a:r>
              <a:rPr lang="nl-NL" dirty="0"/>
              <a:t>o</a:t>
            </a:r>
            <a:r>
              <a:rPr lang="en-NL" dirty="0"/>
              <a:t>u</a:t>
            </a:r>
            <a:r>
              <a:rPr lang="nl-NL" dirty="0"/>
              <a:t>t</a:t>
            </a:r>
            <a:r>
              <a:rPr lang="en-NL" dirty="0"/>
              <a:t> </a:t>
            </a:r>
            <a:r>
              <a:rPr lang="nl-NL" dirty="0"/>
              <a:t>t</a:t>
            </a:r>
            <a:r>
              <a:rPr lang="en-NL" dirty="0"/>
              <a:t>h</a:t>
            </a:r>
            <a:r>
              <a:rPr lang="en-US" dirty="0"/>
              <a:t>is information?</a:t>
            </a:r>
            <a:endParaRPr lang="en-NL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5397068" y="2547723"/>
            <a:ext cx="527538" cy="41030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?</a:t>
            </a:r>
          </a:p>
        </p:txBody>
      </p:sp>
      <p:sp>
        <p:nvSpPr>
          <p:cNvPr id="6" name="Oval 5"/>
          <p:cNvSpPr/>
          <p:nvPr/>
        </p:nvSpPr>
        <p:spPr bwMode="auto">
          <a:xfrm>
            <a:off x="5364412" y="3842159"/>
            <a:ext cx="579641" cy="475437"/>
          </a:xfrm>
          <a:prstGeom prst="ellipse">
            <a:avLst/>
          </a:prstGeom>
          <a:noFill/>
          <a:ln w="28575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8" name="Curved Connector 7"/>
          <p:cNvCxnSpPr>
            <a:cxnSpLocks/>
            <a:stCxn id="6" idx="0"/>
            <a:endCxn id="5" idx="2"/>
          </p:cNvCxnSpPr>
          <p:nvPr/>
        </p:nvCxnSpPr>
        <p:spPr bwMode="auto">
          <a:xfrm rot="5400000" flipH="1" flipV="1">
            <a:off x="5215471" y="3396793"/>
            <a:ext cx="884128" cy="6604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190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" name="Curved Connector 7">
            <a:extLst>
              <a:ext uri="{FF2B5EF4-FFF2-40B4-BE49-F238E27FC236}">
                <a16:creationId xmlns:a16="http://schemas.microsoft.com/office/drawing/2014/main" id="{3207AABE-3628-4764-8402-9B296FB6CBA0}"/>
              </a:ext>
            </a:extLst>
          </p:cNvPr>
          <p:cNvCxnSpPr>
            <a:cxnSpLocks/>
            <a:stCxn id="11" idx="2"/>
            <a:endCxn id="5" idx="3"/>
          </p:cNvCxnSpPr>
          <p:nvPr/>
        </p:nvCxnSpPr>
        <p:spPr bwMode="auto">
          <a:xfrm rot="10800000">
            <a:off x="5924606" y="2752878"/>
            <a:ext cx="1972982" cy="1326955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19050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967D3DFF-50B3-479D-8AA7-C69CE5137DCC}"/>
              </a:ext>
            </a:extLst>
          </p:cNvPr>
          <p:cNvSpPr/>
          <p:nvPr/>
        </p:nvSpPr>
        <p:spPr bwMode="auto">
          <a:xfrm>
            <a:off x="7897588" y="3842113"/>
            <a:ext cx="579641" cy="475437"/>
          </a:xfrm>
          <a:prstGeom prst="ellipse">
            <a:avLst/>
          </a:prstGeom>
          <a:noFill/>
          <a:ln w="28575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2" name="Rounded Rectangle 8">
            <a:extLst>
              <a:ext uri="{FF2B5EF4-FFF2-40B4-BE49-F238E27FC236}">
                <a16:creationId xmlns:a16="http://schemas.microsoft.com/office/drawing/2014/main" id="{573447E7-8429-4D2A-BCD1-3F7E2D737F01}"/>
              </a:ext>
            </a:extLst>
          </p:cNvPr>
          <p:cNvSpPr/>
          <p:nvPr/>
        </p:nvSpPr>
        <p:spPr>
          <a:xfrm>
            <a:off x="3287171" y="2943795"/>
            <a:ext cx="5740525" cy="377116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For this exercise: </a:t>
            </a:r>
          </a:p>
          <a:p>
            <a:pPr algn="ctr"/>
            <a:r>
              <a:rPr lang="en-US" sz="2800" dirty="0"/>
              <a:t>You may use everything in the test-data, </a:t>
            </a:r>
            <a:r>
              <a:rPr lang="en-US" sz="2800" u="sng" dirty="0"/>
              <a:t>except the class label</a:t>
            </a:r>
            <a:r>
              <a:rPr lang="en-US" sz="2800" dirty="0"/>
              <a:t>!</a:t>
            </a:r>
          </a:p>
          <a:p>
            <a:pPr algn="ctr"/>
            <a:r>
              <a:rPr lang="en-US" sz="2800" i="1" dirty="0"/>
              <a:t>and the </a:t>
            </a:r>
            <a:r>
              <a:rPr lang="en-US" sz="2800" i="1" u="sng" dirty="0"/>
              <a:t>booking date feature</a:t>
            </a:r>
            <a:r>
              <a:rPr lang="en-US" sz="2800" i="1" dirty="0"/>
              <a:t>!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(even that it will be used for fraud in the future??)</a:t>
            </a:r>
          </a:p>
        </p:txBody>
      </p:sp>
    </p:spTree>
    <p:extLst>
      <p:ext uri="{BB962C8B-B14F-4D97-AF65-F5344CB8AC3E}">
        <p14:creationId xmlns:p14="http://schemas.microsoft.com/office/powerpoint/2010/main" val="3612899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PR-curves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ROC curves are overly optimistic for imbalanced data</a:t>
            </a:r>
          </a:p>
          <a:p>
            <a:r>
              <a:rPr lang="en-US" dirty="0"/>
              <a:t>PR curves show difference more </a:t>
            </a:r>
            <a:r>
              <a:rPr lang="en-US" dirty="0" err="1"/>
              <a:t>clealy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05015"/>
            <a:ext cx="9144000" cy="386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11445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curves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Plot expected cost against probability of getting a positive example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FN is the false negative rate</a:t>
            </a:r>
          </a:p>
          <a:p>
            <a:r>
              <a:rPr lang="en-US" dirty="0"/>
              <a:t>p(+) is simply the fraction of positive examples</a:t>
            </a:r>
          </a:p>
          <a:p>
            <a:r>
              <a:rPr lang="en-US" dirty="0"/>
              <a:t>C(+|-) is the cost of misclassifying a – as a +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127" y="2539388"/>
            <a:ext cx="6987172" cy="50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4909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curves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Every point in ROC-space is a curve in cost-space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148" y="2378352"/>
            <a:ext cx="7691851" cy="369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21091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Normalized cost curves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542F46-92E1-4748-9252-C0664A1C98E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DED7596-BE9B-B345-A100-A6456C781214}" type="slidenum">
              <a:rPr lang="en-US" smtClean="0"/>
              <a:t>73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648" y="1403775"/>
            <a:ext cx="6840490" cy="17210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5424" y="3408683"/>
            <a:ext cx="7388352" cy="344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19912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769532" y="2130425"/>
            <a:ext cx="7374467" cy="1470025"/>
          </a:xfrm>
        </p:spPr>
        <p:txBody>
          <a:bodyPr/>
          <a:lstStyle/>
          <a:p>
            <a:r>
              <a:rPr lang="en-US" dirty="0"/>
              <a:t>Privacy in Data Analytics</a:t>
            </a:r>
          </a:p>
        </p:txBody>
      </p:sp>
    </p:spTree>
    <p:extLst>
      <p:ext uri="{BB962C8B-B14F-4D97-AF65-F5344CB8AC3E}">
        <p14:creationId xmlns:p14="http://schemas.microsoft.com/office/powerpoint/2010/main" val="311468175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Unique in the crowd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GSM Trajectories</a:t>
            </a:r>
          </a:p>
          <a:p>
            <a:pPr marL="0" indent="0">
              <a:buNone/>
            </a:pPr>
            <a:r>
              <a:rPr lang="en-US" dirty="0"/>
              <a:t>can be obtained</a:t>
            </a:r>
          </a:p>
          <a:p>
            <a:pPr marL="0" indent="0">
              <a:buNone/>
            </a:pPr>
            <a:r>
              <a:rPr lang="en-US" dirty="0"/>
              <a:t>from antenna’s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These are very</a:t>
            </a:r>
          </a:p>
          <a:p>
            <a:pPr marL="0" indent="0">
              <a:buNone/>
            </a:pPr>
            <a:r>
              <a:rPr lang="en-US" dirty="0"/>
              <a:t>identifying…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9025" y="1417638"/>
            <a:ext cx="5276850" cy="479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26707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Only 4 </a:t>
            </a:r>
            <a:r>
              <a:rPr lang="en-US" dirty="0" err="1"/>
              <a:t>spatio</a:t>
            </a:r>
            <a:r>
              <a:rPr lang="en-US" dirty="0"/>
              <a:t>-temporal points suffice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3416300"/>
            <a:ext cx="7037657" cy="305053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A: two paths that are not distinguishable given cells I and II, but are given cell III</a:t>
            </a:r>
          </a:p>
          <a:p>
            <a:r>
              <a:rPr lang="en-US" dirty="0"/>
              <a:t>B. The percentage of unique traces given X random </a:t>
            </a:r>
            <a:r>
              <a:rPr lang="en-US" dirty="0" err="1"/>
              <a:t>spatio</a:t>
            </a:r>
            <a:r>
              <a:rPr lang="en-US" dirty="0"/>
              <a:t>-temporal points (for each person)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9300" y="3416300"/>
            <a:ext cx="12700" cy="12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9300" y="3416300"/>
            <a:ext cx="12700" cy="12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9300" y="3416300"/>
            <a:ext cx="12700" cy="12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5424" y="1403775"/>
            <a:ext cx="9144000" cy="221142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964037" y="1014871"/>
            <a:ext cx="2095500" cy="260032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9188345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this be fixed?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4059241"/>
            <a:ext cx="7037657" cy="2407598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A. original data</a:t>
            </a:r>
          </a:p>
          <a:p>
            <a:r>
              <a:rPr lang="en-US" dirty="0"/>
              <a:t>B. decreasing the temporal resolution</a:t>
            </a:r>
          </a:p>
          <a:p>
            <a:r>
              <a:rPr lang="en-US" dirty="0"/>
              <a:t>C. decreasing the spatial resolution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8428"/>
            <a:ext cx="9144000" cy="2540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1894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LEHD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>
                <a:hlinkClick r:id="rId2"/>
              </a:rPr>
              <a:t>http://lehd.ces.census.gov/data/</a:t>
            </a:r>
            <a:endParaRPr lang="nl-NL" dirty="0"/>
          </a:p>
          <a:p>
            <a:r>
              <a:rPr lang="nl-NL" dirty="0"/>
              <a:t>Measure anonymity sets:</a:t>
            </a:r>
          </a:p>
          <a:p>
            <a:pPr lvl="1"/>
            <a:endParaRPr lang="nl-NL" dirty="0"/>
          </a:p>
          <a:p>
            <a:pPr lvl="1"/>
            <a:r>
              <a:rPr lang="nl-NL" sz="2000" b="1" dirty="0">
                <a:solidFill>
                  <a:schemeClr val="accent2"/>
                </a:solidFill>
              </a:rPr>
              <a:t>The size of the set of people with identical values for quantities of interest (work-home locations)</a:t>
            </a:r>
          </a:p>
          <a:p>
            <a:pPr lvl="1"/>
            <a:endParaRPr lang="nl-NL" dirty="0"/>
          </a:p>
          <a:p>
            <a:pPr lvl="1"/>
            <a:endParaRPr lang="nl-NL" dirty="0"/>
          </a:p>
          <a:p>
            <a:pPr lvl="1"/>
            <a:endParaRPr lang="nl-NL" dirty="0"/>
          </a:p>
          <a:p>
            <a:pPr lvl="1"/>
            <a:endParaRPr lang="nl-NL" dirty="0"/>
          </a:p>
          <a:p>
            <a:r>
              <a:rPr lang="nl-NL" dirty="0"/>
              <a:t>All anonimity sets sorted by size</a:t>
            </a:r>
          </a:p>
          <a:p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14168"/>
            <a:ext cx="9144000" cy="168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49550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Fraction of people in A.S. of size 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5489433"/>
            <a:ext cx="7037657" cy="1199656"/>
          </a:xfrm>
        </p:spPr>
        <p:txBody>
          <a:bodyPr>
            <a:normAutofit/>
          </a:bodyPr>
          <a:lstStyle/>
          <a:p>
            <a:r>
              <a:rPr lang="en-US" dirty="0"/>
              <a:t>Red = revealing only work location</a:t>
            </a:r>
          </a:p>
          <a:p>
            <a:r>
              <a:rPr lang="en-US" dirty="0"/>
              <a:t>Green = revealing only home location</a:t>
            </a:r>
          </a:p>
          <a:p>
            <a:r>
              <a:rPr lang="en-US" dirty="0"/>
              <a:t>Grey = revealing both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5651"/>
            <a:ext cx="9144000" cy="399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195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Suppose we use cross validation: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424" y="2172727"/>
            <a:ext cx="7508576" cy="3211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16250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Profiling &amp; Fingerprinting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These studies focused on </a:t>
            </a:r>
            <a:r>
              <a:rPr lang="en-US" dirty="0">
                <a:solidFill>
                  <a:schemeClr val="accent2"/>
                </a:solidFill>
              </a:rPr>
              <a:t>re-</a:t>
            </a:r>
            <a:r>
              <a:rPr lang="en-US" dirty="0">
                <a:solidFill>
                  <a:srgbClr val="C0504D"/>
                </a:solidFill>
              </a:rPr>
              <a:t>identification</a:t>
            </a:r>
          </a:p>
          <a:p>
            <a:pPr lvl="1"/>
            <a:r>
              <a:rPr lang="en-US" dirty="0"/>
              <a:t>If we know four visited locations and their timestamps for person X</a:t>
            </a:r>
          </a:p>
          <a:p>
            <a:pPr lvl="2"/>
            <a:r>
              <a:rPr lang="en-US" dirty="0"/>
              <a:t>We can with 95% certainty locate him/her in new data</a:t>
            </a:r>
          </a:p>
          <a:p>
            <a:pPr lvl="1"/>
            <a:r>
              <a:rPr lang="en-US" dirty="0"/>
              <a:t>If we know where person X lives and works</a:t>
            </a:r>
          </a:p>
          <a:p>
            <a:pPr lvl="2"/>
            <a:r>
              <a:rPr lang="en-US" dirty="0"/>
              <a:t>With 40% probability (s)he is in an anonymity set of size 10</a:t>
            </a:r>
          </a:p>
          <a:p>
            <a:pPr lvl="1"/>
            <a:endParaRPr lang="en-US" dirty="0"/>
          </a:p>
          <a:p>
            <a:r>
              <a:rPr lang="en-US" dirty="0"/>
              <a:t>Here a person’s profile is a small piece of data</a:t>
            </a:r>
          </a:p>
          <a:p>
            <a:pPr lvl="1"/>
            <a:r>
              <a:rPr lang="en-US" dirty="0"/>
              <a:t>Random sample is </a:t>
            </a:r>
            <a:r>
              <a:rPr lang="en-US" dirty="0" err="1"/>
              <a:t>spatio</a:t>
            </a:r>
            <a:r>
              <a:rPr lang="en-US" dirty="0"/>
              <a:t>-temporal points</a:t>
            </a:r>
          </a:p>
          <a:p>
            <a:pPr lvl="1"/>
            <a:r>
              <a:rPr lang="en-US" dirty="0"/>
              <a:t>Home-work locations</a:t>
            </a:r>
          </a:p>
          <a:p>
            <a:endParaRPr lang="en-US" dirty="0"/>
          </a:p>
          <a:p>
            <a:r>
              <a:rPr lang="en-US" dirty="0"/>
              <a:t>More specialized profiles can be learned from data, typically using probabilistic methods</a:t>
            </a:r>
          </a:p>
          <a:p>
            <a:pPr lvl="1"/>
            <a:r>
              <a:rPr lang="en-US" dirty="0"/>
              <a:t>A distribution over person X’s data</a:t>
            </a:r>
          </a:p>
          <a:p>
            <a:pPr lvl="1"/>
            <a:r>
              <a:rPr lang="en-US" dirty="0"/>
              <a:t>essentially any profiling/fingerprinting method</a:t>
            </a:r>
            <a:r>
              <a:rPr lang="is-IS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51414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04DD0-48B2-734F-AA45-8A062ECE6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7109" y="340533"/>
            <a:ext cx="7666892" cy="1063242"/>
          </a:xfrm>
        </p:spPr>
        <p:txBody>
          <a:bodyPr/>
          <a:lstStyle/>
          <a:p>
            <a:r>
              <a:rPr lang="en-US" dirty="0"/>
              <a:t>Example: Analyzing Android Encrypted Network Traffic to Identify User Actions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8A19A3-FB97-2C46-BC1A-17FB197C6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6409" y="1690708"/>
            <a:ext cx="6473191" cy="403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42249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04DD0-48B2-734F-AA45-8A062ECE6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7109" y="340533"/>
            <a:ext cx="7666892" cy="1063242"/>
          </a:xfrm>
        </p:spPr>
        <p:txBody>
          <a:bodyPr/>
          <a:lstStyle/>
          <a:p>
            <a:r>
              <a:rPr lang="en-US" dirty="0"/>
              <a:t>Example: Analyzing Android Encrypted Network Traffic to Identify User Actions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54F04B-4F15-B04F-B8C3-0EC0D54A59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959" y="1878582"/>
            <a:ext cx="7030946" cy="3527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75019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Utility vs privacy in databases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Statistical databases must provide useful statistical information.</a:t>
            </a:r>
          </a:p>
          <a:p>
            <a:endParaRPr lang="en-US" dirty="0"/>
          </a:p>
          <a:p>
            <a:r>
              <a:rPr lang="en-US" dirty="0"/>
              <a:t>They must also preserve the privacy of respondents, if data are sensitive.</a:t>
            </a:r>
          </a:p>
          <a:p>
            <a:pPr lvl="1"/>
            <a:endParaRPr lang="en-US" dirty="0">
              <a:solidFill>
                <a:srgbClr val="C0504D"/>
              </a:solidFill>
            </a:endParaRPr>
          </a:p>
          <a:p>
            <a:pPr lvl="1"/>
            <a:r>
              <a:rPr lang="en-US" sz="2000" dirty="0">
                <a:solidFill>
                  <a:srgbClr val="C0504D"/>
                </a:solidFill>
              </a:rPr>
              <a:t>statistical disclosure control </a:t>
            </a:r>
            <a:r>
              <a:rPr lang="en-US" sz="2000" dirty="0"/>
              <a:t>(SDC) methods are used to protect privacy</a:t>
            </a:r>
          </a:p>
          <a:p>
            <a:pPr lvl="1"/>
            <a:endParaRPr lang="en-US" dirty="0"/>
          </a:p>
          <a:p>
            <a:r>
              <a:rPr lang="en-US" dirty="0"/>
              <a:t>SDC methods modify data</a:t>
            </a:r>
          </a:p>
          <a:p>
            <a:r>
              <a:rPr lang="en-US" dirty="0"/>
              <a:t>SDC challenge:</a:t>
            </a:r>
          </a:p>
          <a:p>
            <a:pPr lvl="1"/>
            <a:endParaRPr lang="en-US" dirty="0"/>
          </a:p>
          <a:p>
            <a:pPr lvl="1"/>
            <a:r>
              <a:rPr lang="en-US" sz="2000" b="1" dirty="0">
                <a:solidFill>
                  <a:srgbClr val="C0504D"/>
                </a:solidFill>
              </a:rPr>
              <a:t>protect privacy with minimum loss of accuracy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16741" y="6478507"/>
            <a:ext cx="3557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from Joseph </a:t>
            </a:r>
            <a:r>
              <a:rPr lang="en-US" dirty="0" err="1"/>
              <a:t>Domingos-Ferrer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11732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</a:t>
            </a:r>
            <a:r>
              <a:rPr lang="nl-NL" dirty="0"/>
              <a:t>h</a:t>
            </a:r>
            <a:r>
              <a:rPr lang="en-NL" dirty="0"/>
              <a:t>y </a:t>
            </a:r>
            <a:r>
              <a:rPr lang="nl-NL" dirty="0"/>
              <a:t>i</a:t>
            </a:r>
            <a:r>
              <a:rPr lang="en-NL" dirty="0"/>
              <a:t>s </a:t>
            </a:r>
            <a:r>
              <a:rPr lang="nl-NL" dirty="0"/>
              <a:t>t</a:t>
            </a:r>
            <a:r>
              <a:rPr lang="en-NL" dirty="0"/>
              <a:t>h</a:t>
            </a:r>
            <a:r>
              <a:rPr lang="nl-NL" dirty="0"/>
              <a:t>i</a:t>
            </a:r>
            <a:r>
              <a:rPr lang="en-NL" dirty="0"/>
              <a:t>s </a:t>
            </a:r>
            <a:r>
              <a:rPr lang="nl-NL" dirty="0"/>
              <a:t>a</a:t>
            </a:r>
            <a:r>
              <a:rPr lang="en-NL" dirty="0"/>
              <a:t> </a:t>
            </a:r>
            <a:r>
              <a:rPr lang="nl-NL" dirty="0"/>
              <a:t>p</a:t>
            </a:r>
            <a:r>
              <a:rPr lang="en-NL" dirty="0"/>
              <a:t>r</a:t>
            </a:r>
            <a:r>
              <a:rPr lang="nl-NL" dirty="0"/>
              <a:t>o</a:t>
            </a:r>
            <a:r>
              <a:rPr lang="en-NL" dirty="0"/>
              <a:t>b</a:t>
            </a:r>
            <a:r>
              <a:rPr lang="nl-NL" dirty="0"/>
              <a:t>l</a:t>
            </a:r>
            <a:r>
              <a:rPr lang="en-NL" dirty="0"/>
              <a:t>e</a:t>
            </a:r>
            <a:r>
              <a:rPr lang="nl-NL" dirty="0"/>
              <a:t>m</a:t>
            </a:r>
            <a:r>
              <a:rPr lang="en-NL" dirty="0"/>
              <a:t>?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407389" y="2439519"/>
            <a:ext cx="2590119" cy="142128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Algorithm</a:t>
            </a:r>
          </a:p>
        </p:txBody>
      </p:sp>
      <p:sp>
        <p:nvSpPr>
          <p:cNvPr id="5" name="Parallelogram 4"/>
          <p:cNvSpPr/>
          <p:nvPr/>
        </p:nvSpPr>
        <p:spPr>
          <a:xfrm>
            <a:off x="457200" y="2439519"/>
            <a:ext cx="2371813" cy="1421282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Data</a:t>
            </a:r>
          </a:p>
        </p:txBody>
      </p:sp>
      <p:sp>
        <p:nvSpPr>
          <p:cNvPr id="6" name="Oval 5"/>
          <p:cNvSpPr/>
          <p:nvPr/>
        </p:nvSpPr>
        <p:spPr>
          <a:xfrm>
            <a:off x="6613605" y="2439519"/>
            <a:ext cx="2187770" cy="142128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Output</a:t>
            </a:r>
          </a:p>
        </p:txBody>
      </p:sp>
      <p:cxnSp>
        <p:nvCxnSpPr>
          <p:cNvPr id="8" name="Straight Arrow Connector 7"/>
          <p:cNvCxnSpPr>
            <a:stCxn id="5" idx="2"/>
            <a:endCxn id="4" idx="1"/>
          </p:cNvCxnSpPr>
          <p:nvPr/>
        </p:nvCxnSpPr>
        <p:spPr>
          <a:xfrm>
            <a:off x="2651353" y="3150160"/>
            <a:ext cx="756036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3"/>
            <a:endCxn id="6" idx="2"/>
          </p:cNvCxnSpPr>
          <p:nvPr/>
        </p:nvCxnSpPr>
        <p:spPr>
          <a:xfrm>
            <a:off x="5997508" y="3150160"/>
            <a:ext cx="616097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972939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</a:t>
            </a:r>
            <a:r>
              <a:rPr lang="nl-NL" dirty="0"/>
              <a:t>h</a:t>
            </a:r>
            <a:r>
              <a:rPr lang="en-NL" dirty="0"/>
              <a:t>y </a:t>
            </a:r>
            <a:r>
              <a:rPr lang="nl-NL" dirty="0"/>
              <a:t>i</a:t>
            </a:r>
            <a:r>
              <a:rPr lang="en-NL" dirty="0"/>
              <a:t>s </a:t>
            </a:r>
            <a:r>
              <a:rPr lang="nl-NL" dirty="0"/>
              <a:t>t</a:t>
            </a:r>
            <a:r>
              <a:rPr lang="en-NL" dirty="0"/>
              <a:t>h</a:t>
            </a:r>
            <a:r>
              <a:rPr lang="nl-NL" dirty="0"/>
              <a:t>i</a:t>
            </a:r>
            <a:r>
              <a:rPr lang="en-NL" dirty="0"/>
              <a:t>s </a:t>
            </a:r>
            <a:r>
              <a:rPr lang="nl-NL" dirty="0"/>
              <a:t>a</a:t>
            </a:r>
            <a:r>
              <a:rPr lang="en-NL" dirty="0"/>
              <a:t> </a:t>
            </a:r>
            <a:r>
              <a:rPr lang="nl-NL" dirty="0"/>
              <a:t>p</a:t>
            </a:r>
            <a:r>
              <a:rPr lang="en-NL" dirty="0"/>
              <a:t>r</a:t>
            </a:r>
            <a:r>
              <a:rPr lang="nl-NL" dirty="0"/>
              <a:t>o</a:t>
            </a:r>
            <a:r>
              <a:rPr lang="en-NL" dirty="0"/>
              <a:t>b</a:t>
            </a:r>
            <a:r>
              <a:rPr lang="nl-NL" dirty="0"/>
              <a:t>l</a:t>
            </a:r>
            <a:r>
              <a:rPr lang="en-NL" dirty="0"/>
              <a:t>e</a:t>
            </a:r>
            <a:r>
              <a:rPr lang="nl-NL" dirty="0"/>
              <a:t>m</a:t>
            </a:r>
            <a:r>
              <a:rPr lang="en-NL" dirty="0"/>
              <a:t>?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407389" y="2439519"/>
            <a:ext cx="2590119" cy="142128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Algorithm</a:t>
            </a:r>
          </a:p>
        </p:txBody>
      </p:sp>
      <p:sp>
        <p:nvSpPr>
          <p:cNvPr id="5" name="Parallelogram 4"/>
          <p:cNvSpPr/>
          <p:nvPr/>
        </p:nvSpPr>
        <p:spPr>
          <a:xfrm>
            <a:off x="457200" y="2439519"/>
            <a:ext cx="2371813" cy="1421282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Data</a:t>
            </a:r>
          </a:p>
        </p:txBody>
      </p:sp>
      <p:sp>
        <p:nvSpPr>
          <p:cNvPr id="6" name="Oval 5"/>
          <p:cNvSpPr/>
          <p:nvPr/>
        </p:nvSpPr>
        <p:spPr>
          <a:xfrm>
            <a:off x="6613605" y="2439519"/>
            <a:ext cx="2187770" cy="142128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Output</a:t>
            </a:r>
          </a:p>
        </p:txBody>
      </p:sp>
      <p:cxnSp>
        <p:nvCxnSpPr>
          <p:cNvPr id="8" name="Straight Arrow Connector 7"/>
          <p:cNvCxnSpPr>
            <a:stCxn id="5" idx="2"/>
            <a:endCxn id="4" idx="1"/>
          </p:cNvCxnSpPr>
          <p:nvPr/>
        </p:nvCxnSpPr>
        <p:spPr>
          <a:xfrm>
            <a:off x="2651353" y="3150160"/>
            <a:ext cx="756036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3"/>
            <a:endCxn id="6" idx="2"/>
          </p:cNvCxnSpPr>
          <p:nvPr/>
        </p:nvCxnSpPr>
        <p:spPr>
          <a:xfrm>
            <a:off x="5997508" y="3150160"/>
            <a:ext cx="616097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78376" y="5130532"/>
            <a:ext cx="8260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2800" dirty="0"/>
              <a:t>S</a:t>
            </a:r>
            <a:r>
              <a:rPr lang="nl-NL" sz="2800" dirty="0"/>
              <a:t>t</a:t>
            </a:r>
            <a:r>
              <a:rPr lang="en-NL" sz="2800" dirty="0"/>
              <a:t>e</a:t>
            </a:r>
            <a:r>
              <a:rPr lang="nl-NL" sz="2800" dirty="0"/>
              <a:t>p</a:t>
            </a:r>
            <a:r>
              <a:rPr lang="en-NL" sz="2800" dirty="0"/>
              <a:t> 1 </a:t>
            </a:r>
            <a:r>
              <a:rPr lang="nl-NL" sz="2800" dirty="0"/>
              <a:t>f</a:t>
            </a:r>
            <a:r>
              <a:rPr lang="en-NL" sz="2800" dirty="0"/>
              <a:t>a</a:t>
            </a:r>
            <a:r>
              <a:rPr lang="nl-NL" sz="2800" dirty="0"/>
              <a:t>i</a:t>
            </a:r>
            <a:r>
              <a:rPr lang="en-NL" sz="2800" dirty="0"/>
              <a:t>l</a:t>
            </a:r>
            <a:r>
              <a:rPr lang="nl-NL" sz="2800" dirty="0"/>
              <a:t>s</a:t>
            </a:r>
            <a:endParaRPr lang="en-US" sz="2800" dirty="0"/>
          </a:p>
        </p:txBody>
      </p:sp>
      <p:sp>
        <p:nvSpPr>
          <p:cNvPr id="3" name="&quot;Not Allowed&quot; Symbol 2">
            <a:extLst>
              <a:ext uri="{FF2B5EF4-FFF2-40B4-BE49-F238E27FC236}">
                <a16:creationId xmlns:a16="http://schemas.microsoft.com/office/drawing/2014/main" id="{B25057B7-56C7-4DAF-A4C4-657C3AFCBFE1}"/>
              </a:ext>
            </a:extLst>
          </p:cNvPr>
          <p:cNvSpPr/>
          <p:nvPr/>
        </p:nvSpPr>
        <p:spPr bwMode="auto">
          <a:xfrm>
            <a:off x="428958" y="1957754"/>
            <a:ext cx="2371813" cy="2309446"/>
          </a:xfrm>
          <a:prstGeom prst="noSmoking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8524647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Disclosure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Attribute disclosure</a:t>
            </a:r>
          </a:p>
          <a:p>
            <a:pPr lvl="1"/>
            <a:r>
              <a:rPr lang="en-US" dirty="0"/>
              <a:t>occurs when the </a:t>
            </a:r>
            <a:r>
              <a:rPr lang="en-US" dirty="0">
                <a:solidFill>
                  <a:schemeClr val="accent3"/>
                </a:solidFill>
              </a:rPr>
              <a:t>value of a confidential attribute </a:t>
            </a:r>
            <a:r>
              <a:rPr lang="en-US" dirty="0"/>
              <a:t>of an individual can be determined more accurately with access to the released statistics than without.</a:t>
            </a:r>
          </a:p>
          <a:p>
            <a:endParaRPr lang="en-US" dirty="0"/>
          </a:p>
          <a:p>
            <a:r>
              <a:rPr lang="en-US" dirty="0"/>
              <a:t>Identity disclosure.</a:t>
            </a:r>
          </a:p>
          <a:p>
            <a:pPr lvl="1"/>
            <a:r>
              <a:rPr lang="en-US" dirty="0"/>
              <a:t>It occurs when </a:t>
            </a:r>
            <a:r>
              <a:rPr lang="en-US" dirty="0">
                <a:solidFill>
                  <a:schemeClr val="accent2"/>
                </a:solidFill>
              </a:rPr>
              <a:t>a record </a:t>
            </a:r>
            <a:r>
              <a:rPr lang="en-US" dirty="0"/>
              <a:t>in the </a:t>
            </a:r>
            <a:r>
              <a:rPr lang="en-US" dirty="0" err="1"/>
              <a:t>anonymised</a:t>
            </a:r>
            <a:r>
              <a:rPr lang="en-US" dirty="0"/>
              <a:t> data set can be linked with a respondent's identity.</a:t>
            </a:r>
          </a:p>
          <a:p>
            <a:endParaRPr lang="en-US" dirty="0"/>
          </a:p>
          <a:p>
            <a:r>
              <a:rPr lang="en-US" dirty="0"/>
              <a:t>Note that attribute disclosure does not imply identity disclosure in general, and conversely.</a:t>
            </a:r>
          </a:p>
        </p:txBody>
      </p:sp>
    </p:spTree>
    <p:extLst>
      <p:ext uri="{BB962C8B-B14F-4D97-AF65-F5344CB8AC3E}">
        <p14:creationId xmlns:p14="http://schemas.microsoft.com/office/powerpoint/2010/main" val="351415626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Identifiers</a:t>
            </a:r>
          </a:p>
          <a:p>
            <a:pPr lvl="1"/>
            <a:r>
              <a:rPr lang="en-US" dirty="0"/>
              <a:t>Attributes that unambiguously identify the respondent (e.g. passport no., social security no., name-surname, etc.)</a:t>
            </a:r>
          </a:p>
          <a:p>
            <a:endParaRPr lang="en-US" dirty="0"/>
          </a:p>
          <a:p>
            <a:r>
              <a:rPr lang="en-US" dirty="0"/>
              <a:t>Quasi-identifiers or key attributes</a:t>
            </a:r>
          </a:p>
          <a:p>
            <a:pPr lvl="1"/>
            <a:r>
              <a:rPr lang="en-US" dirty="0"/>
              <a:t>Identify the respondent with some ambiguity, but their combination may lead to unambiguous identification (e.g. address, gender, age, telephone no., etc.)</a:t>
            </a:r>
          </a:p>
          <a:p>
            <a:endParaRPr lang="en-US" dirty="0"/>
          </a:p>
          <a:p>
            <a:r>
              <a:rPr lang="en-US" dirty="0"/>
              <a:t>Confidential outcome attributes</a:t>
            </a:r>
          </a:p>
          <a:p>
            <a:pPr lvl="1"/>
            <a:r>
              <a:rPr lang="en-US" dirty="0"/>
              <a:t>Contain sensitive respondent information (e.g. salary, religion, diagnosis, etc.)</a:t>
            </a:r>
          </a:p>
          <a:p>
            <a:endParaRPr lang="en-US" dirty="0"/>
          </a:p>
          <a:p>
            <a:r>
              <a:rPr lang="en-US" dirty="0"/>
              <a:t>Non-confidential outcome attributes</a:t>
            </a:r>
          </a:p>
          <a:p>
            <a:pPr lvl="1"/>
            <a:r>
              <a:rPr lang="en-US" dirty="0"/>
              <a:t>Contain non-sensitive respondent info.</a:t>
            </a:r>
          </a:p>
        </p:txBody>
      </p:sp>
    </p:spTree>
    <p:extLst>
      <p:ext uri="{BB962C8B-B14F-4D97-AF65-F5344CB8AC3E}">
        <p14:creationId xmlns:p14="http://schemas.microsoft.com/office/powerpoint/2010/main" val="128493677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quasi-identifiers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Identifiers are of course suppressed/removed in/from anonymized data sets</a:t>
            </a:r>
          </a:p>
          <a:p>
            <a:endParaRPr lang="en-US" dirty="0"/>
          </a:p>
          <a:p>
            <a:r>
              <a:rPr lang="en-US" dirty="0"/>
              <a:t>Disclosure risk comes from quasi-identifiers (QIs):</a:t>
            </a:r>
          </a:p>
          <a:p>
            <a:pPr lvl="1"/>
            <a:r>
              <a:rPr lang="en-US" dirty="0"/>
              <a:t>QIs cannot be suppressed because they often have high analytical value</a:t>
            </a:r>
          </a:p>
          <a:p>
            <a:pPr lvl="1"/>
            <a:r>
              <a:rPr lang="en-US" dirty="0"/>
              <a:t>QIs can be used to link anonymized records to external non-anonymous databases (with identifiers) that contain the same or similar Qis</a:t>
            </a:r>
          </a:p>
          <a:p>
            <a:pPr marL="766771" lvl="2" indent="0">
              <a:buNone/>
            </a:pPr>
            <a:endParaRPr lang="en-US" sz="2800" i="1" dirty="0">
              <a:solidFill>
                <a:srgbClr val="C0504D"/>
              </a:solidFill>
            </a:endParaRPr>
          </a:p>
          <a:p>
            <a:pPr marL="766771" lvl="2" indent="0">
              <a:buNone/>
            </a:pPr>
            <a:r>
              <a:rPr lang="en-US" sz="2800" i="1" dirty="0">
                <a:solidFill>
                  <a:srgbClr val="C0504D"/>
                </a:solidFill>
              </a:rPr>
              <a:t>aka: re-</a:t>
            </a:r>
            <a:r>
              <a:rPr lang="en-US" sz="2800" i="1" dirty="0" err="1">
                <a:solidFill>
                  <a:srgbClr val="C0504D"/>
                </a:solidFill>
              </a:rPr>
              <a:t>identication</a:t>
            </a:r>
            <a:r>
              <a:rPr lang="en-US" sz="2800" i="1" dirty="0">
                <a:solidFill>
                  <a:srgbClr val="C0504D"/>
                </a:solidFill>
              </a:rPr>
              <a:t>!!!</a:t>
            </a:r>
          </a:p>
          <a:p>
            <a:endParaRPr lang="en-US" dirty="0"/>
          </a:p>
          <a:p>
            <a:r>
              <a:rPr lang="en-US" dirty="0"/>
              <a:t>Anonymization procedures must deal with QIs.</a:t>
            </a:r>
          </a:p>
        </p:txBody>
      </p:sp>
    </p:spTree>
    <p:extLst>
      <p:ext uri="{BB962C8B-B14F-4D97-AF65-F5344CB8AC3E}">
        <p14:creationId xmlns:p14="http://schemas.microsoft.com/office/powerpoint/2010/main" val="157406203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106613" y="341313"/>
            <a:ext cx="7037387" cy="1062037"/>
          </a:xfrm>
        </p:spPr>
        <p:txBody>
          <a:bodyPr/>
          <a:lstStyle/>
          <a:p>
            <a:pPr eaLnBrk="1" hangingPunct="1"/>
            <a:r>
              <a:rPr lang="en-US" altLang="zh-CN">
                <a:latin typeface="Tahoma" charset="0"/>
                <a:ea typeface="SimSun" charset="0"/>
                <a:cs typeface="SimSun" charset="0"/>
              </a:rPr>
              <a:t>Re-identification by Linking</a:t>
            </a:r>
          </a:p>
        </p:txBody>
      </p:sp>
      <p:graphicFrame>
        <p:nvGraphicFramePr>
          <p:cNvPr id="370691" name="Group 3"/>
          <p:cNvGraphicFramePr>
            <a:graphicFrameLocks noGrp="1"/>
          </p:cNvGraphicFramePr>
          <p:nvPr>
            <p:ph sz="half" idx="4294967295"/>
          </p:nvPr>
        </p:nvGraphicFramePr>
        <p:xfrm>
          <a:off x="5791200" y="2743200"/>
          <a:ext cx="3352800" cy="2133600"/>
        </p:xfrm>
        <a:graphic>
          <a:graphicData uri="http://schemas.openxmlformats.org/drawingml/2006/table">
            <a:tbl>
              <a:tblPr/>
              <a:tblGrid>
                <a:gridCol w="7055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43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564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564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Zipcode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Age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Sex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Alice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47677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29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Bob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47983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65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Carol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47677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Dan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47532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Ellen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137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9pPr>
          </a:lstStyle>
          <a:p>
            <a:r>
              <a:rPr lang="en-US" sz="1200">
                <a:latin typeface="Arial" charset="0"/>
              </a:rPr>
              <a:t>slide </a:t>
            </a:r>
            <a:fld id="{2CB50926-19E7-FB4B-A342-9BAECF7F8050}" type="slidenum">
              <a:rPr lang="en-US" sz="1200">
                <a:latin typeface="Arial" charset="0"/>
              </a:rPr>
              <a:pPr/>
              <a:t>89</a:t>
            </a:fld>
            <a:endParaRPr lang="en-US" sz="1200">
              <a:latin typeface="Arial" charset="0"/>
            </a:endParaRPr>
          </a:p>
        </p:txBody>
      </p:sp>
      <p:sp>
        <p:nvSpPr>
          <p:cNvPr id="370728" name="Rectangle 40"/>
          <p:cNvSpPr>
            <a:spLocks noChangeArrowheads="1"/>
          </p:cNvSpPr>
          <p:nvPr/>
        </p:nvSpPr>
        <p:spPr bwMode="auto">
          <a:xfrm>
            <a:off x="5448300" y="2209800"/>
            <a:ext cx="31242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69900" indent="-469900" algn="ctr" eaLnBrk="1" hangingPunct="1">
              <a:buFont typeface="Wingdings" charset="0"/>
              <a:buNone/>
            </a:pPr>
            <a:r>
              <a:rPr lang="en-US" altLang="zh-CN" sz="2000">
                <a:ea typeface="SimSun" charset="0"/>
                <a:cs typeface="SimSun" charset="0"/>
              </a:rPr>
              <a:t>Voter registration data</a:t>
            </a:r>
          </a:p>
        </p:txBody>
      </p:sp>
      <p:sp>
        <p:nvSpPr>
          <p:cNvPr id="370729" name="Oval 41"/>
          <p:cNvSpPr>
            <a:spLocks noChangeArrowheads="1"/>
          </p:cNvSpPr>
          <p:nvPr/>
        </p:nvSpPr>
        <p:spPr bwMode="auto">
          <a:xfrm>
            <a:off x="5829300" y="3048000"/>
            <a:ext cx="2667000" cy="381000"/>
          </a:xfrm>
          <a:prstGeom prst="ellipse">
            <a:avLst/>
          </a:prstGeom>
          <a:noFill/>
          <a:ln w="349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0730" name="Oval 42"/>
          <p:cNvSpPr>
            <a:spLocks noChangeArrowheads="1"/>
          </p:cNvSpPr>
          <p:nvPr/>
        </p:nvSpPr>
        <p:spPr bwMode="auto">
          <a:xfrm>
            <a:off x="1181100" y="3200400"/>
            <a:ext cx="1925638" cy="381000"/>
          </a:xfrm>
          <a:prstGeom prst="ellipse">
            <a:avLst/>
          </a:prstGeom>
          <a:noFill/>
          <a:ln w="349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370802" name="Group 114"/>
          <p:cNvGraphicFramePr>
            <a:graphicFrameLocks noGrp="1"/>
          </p:cNvGraphicFramePr>
          <p:nvPr/>
        </p:nvGraphicFramePr>
        <p:xfrm>
          <a:off x="1257300" y="2743200"/>
          <a:ext cx="3429000" cy="2073272"/>
        </p:xfrm>
        <a:graphic>
          <a:graphicData uri="http://schemas.openxmlformats.org/drawingml/2006/table">
            <a:tbl>
              <a:tblPr/>
              <a:tblGrid>
                <a:gridCol w="895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64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64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0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9159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QID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SA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Zipcode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Age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Sex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Disease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47677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29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Ovarian Cancer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47602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22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Ovarian Cancer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47678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27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M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Prostate Cancer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47905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43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M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Flu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47909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52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Heart Disease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47906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M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Heart Disease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70777" name="AutoShape 89"/>
          <p:cNvSpPr>
            <a:spLocks noChangeArrowheads="1"/>
          </p:cNvSpPr>
          <p:nvPr/>
        </p:nvSpPr>
        <p:spPr bwMode="auto">
          <a:xfrm>
            <a:off x="381000" y="2667000"/>
            <a:ext cx="914400" cy="2209800"/>
          </a:xfrm>
          <a:prstGeom prst="roundRect">
            <a:avLst>
              <a:gd name="adj" fmla="val 16667"/>
            </a:avLst>
          </a:prstGeom>
          <a:noFill/>
          <a:ln w="254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370801" name="Group 113"/>
          <p:cNvGraphicFramePr>
            <a:graphicFrameLocks noGrp="1"/>
          </p:cNvGraphicFramePr>
          <p:nvPr/>
        </p:nvGraphicFramePr>
        <p:xfrm>
          <a:off x="419100" y="2743200"/>
          <a:ext cx="838200" cy="2073272"/>
        </p:xfrm>
        <a:graphic>
          <a:graphicData uri="http://schemas.openxmlformats.org/drawingml/2006/table">
            <a:tbl>
              <a:tblPr/>
              <a:tblGrid>
                <a:gridCol w="838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ID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Name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Alice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Betty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Charles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David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Emily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Fred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1375" name="Rectangle 112"/>
          <p:cNvSpPr>
            <a:spLocks noChangeArrowheads="1"/>
          </p:cNvSpPr>
          <p:nvPr/>
        </p:nvSpPr>
        <p:spPr bwMode="auto">
          <a:xfrm>
            <a:off x="952500" y="2209800"/>
            <a:ext cx="32004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69900" indent="-469900" algn="ctr" eaLnBrk="1" hangingPunct="1">
              <a:buFont typeface="Wingdings" charset="0"/>
              <a:buNone/>
            </a:pPr>
            <a:r>
              <a:rPr lang="en-US" altLang="zh-CN" sz="2000">
                <a:ea typeface="SimSun" charset="0"/>
                <a:cs typeface="SimSun" charset="0"/>
              </a:rPr>
              <a:t>Microdata</a:t>
            </a:r>
          </a:p>
        </p:txBody>
      </p:sp>
    </p:spTree>
    <p:extLst>
      <p:ext uri="{BB962C8B-B14F-4D97-AF65-F5344CB8AC3E}">
        <p14:creationId xmlns:p14="http://schemas.microsoft.com/office/powerpoint/2010/main" val="2799055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037657" cy="4809909"/>
          </a:xfrm>
        </p:spPr>
        <p:txBody>
          <a:bodyPr/>
          <a:lstStyle/>
          <a:p>
            <a:r>
              <a:rPr lang="en-US" dirty="0"/>
              <a:t>Suppose we use cross validation: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Q: How to predict the missing values?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424" y="2172727"/>
            <a:ext cx="7508576" cy="321167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2181795" y="2637693"/>
            <a:ext cx="45719" cy="2461846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718452" y="2637693"/>
            <a:ext cx="45719" cy="2461846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186810" y="2637693"/>
            <a:ext cx="45719" cy="2461846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365630" y="2425375"/>
            <a:ext cx="45719" cy="2461846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6938759" y="2637693"/>
            <a:ext cx="45719" cy="2461846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7205785" y="2637693"/>
            <a:ext cx="45719" cy="2461846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8124093" y="2637693"/>
            <a:ext cx="45719" cy="2461846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8521375" y="2360247"/>
            <a:ext cx="45719" cy="2461846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2047631" y="2637693"/>
            <a:ext cx="45719" cy="2461846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3369734" y="2637693"/>
            <a:ext cx="45719" cy="2461846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4336951" y="2637693"/>
            <a:ext cx="45719" cy="2461846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524615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106613" y="341313"/>
            <a:ext cx="7037387" cy="1062037"/>
          </a:xfrm>
        </p:spPr>
        <p:txBody>
          <a:bodyPr/>
          <a:lstStyle/>
          <a:p>
            <a:pPr eaLnBrk="1" hangingPunct="1"/>
            <a:r>
              <a:rPr lang="en-US" altLang="zh-CN">
                <a:latin typeface="Tahoma" charset="0"/>
                <a:ea typeface="SimSun" charset="0"/>
                <a:cs typeface="SimSun" charset="0"/>
              </a:rPr>
              <a:t>Re-identification by Linking</a:t>
            </a:r>
          </a:p>
        </p:txBody>
      </p:sp>
      <p:graphicFrame>
        <p:nvGraphicFramePr>
          <p:cNvPr id="370691" name="Group 3"/>
          <p:cNvGraphicFramePr>
            <a:graphicFrameLocks noGrp="1"/>
          </p:cNvGraphicFramePr>
          <p:nvPr>
            <p:ph sz="half" idx="4294967295"/>
          </p:nvPr>
        </p:nvGraphicFramePr>
        <p:xfrm>
          <a:off x="5791200" y="2743200"/>
          <a:ext cx="3352800" cy="2133600"/>
        </p:xfrm>
        <a:graphic>
          <a:graphicData uri="http://schemas.openxmlformats.org/drawingml/2006/table">
            <a:tbl>
              <a:tblPr/>
              <a:tblGrid>
                <a:gridCol w="7055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43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564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564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Zipcode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Age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Sex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Alice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47677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29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Bob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47983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65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Carol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47677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Dan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47532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Ellen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137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9pPr>
          </a:lstStyle>
          <a:p>
            <a:r>
              <a:rPr lang="en-US" sz="1200" dirty="0">
                <a:latin typeface="Arial" charset="0"/>
              </a:rPr>
              <a:t>slide </a:t>
            </a:r>
            <a:fld id="{2CB50926-19E7-FB4B-A342-9BAECF7F8050}" type="slidenum">
              <a:rPr lang="en-US" sz="1200">
                <a:latin typeface="Arial" charset="0"/>
              </a:rPr>
              <a:pPr/>
              <a:t>90</a:t>
            </a:fld>
            <a:endParaRPr lang="en-US" sz="1200" dirty="0">
              <a:latin typeface="Arial" charset="0"/>
            </a:endParaRPr>
          </a:p>
        </p:txBody>
      </p:sp>
      <p:sp>
        <p:nvSpPr>
          <p:cNvPr id="370728" name="Rectangle 40"/>
          <p:cNvSpPr>
            <a:spLocks noChangeArrowheads="1"/>
          </p:cNvSpPr>
          <p:nvPr/>
        </p:nvSpPr>
        <p:spPr bwMode="auto">
          <a:xfrm>
            <a:off x="5448300" y="2209800"/>
            <a:ext cx="31242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69900" indent="-469900" algn="ctr" eaLnBrk="1" hangingPunct="1">
              <a:buFont typeface="Wingdings" charset="0"/>
              <a:buNone/>
            </a:pPr>
            <a:r>
              <a:rPr lang="en-US" altLang="zh-CN" sz="2000">
                <a:ea typeface="SimSun" charset="0"/>
                <a:cs typeface="SimSun" charset="0"/>
              </a:rPr>
              <a:t>Voter registration data</a:t>
            </a:r>
          </a:p>
        </p:txBody>
      </p:sp>
      <p:graphicFrame>
        <p:nvGraphicFramePr>
          <p:cNvPr id="370802" name="Group 114"/>
          <p:cNvGraphicFramePr>
            <a:graphicFrameLocks noGrp="1"/>
          </p:cNvGraphicFramePr>
          <p:nvPr/>
        </p:nvGraphicFramePr>
        <p:xfrm>
          <a:off x="1257300" y="2743200"/>
          <a:ext cx="3429000" cy="2073272"/>
        </p:xfrm>
        <a:graphic>
          <a:graphicData uri="http://schemas.openxmlformats.org/drawingml/2006/table">
            <a:tbl>
              <a:tblPr/>
              <a:tblGrid>
                <a:gridCol w="895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64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64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0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9159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QID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SA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Zipcode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Age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Sex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Disease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47677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29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Ovarian Cancer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47602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22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Ovarian Cancer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47678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27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M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Prostate Cancer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47905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43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M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Flu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47909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52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Heart Disease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47906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M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Heart Disease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70777" name="AutoShape 89"/>
          <p:cNvSpPr>
            <a:spLocks noChangeArrowheads="1"/>
          </p:cNvSpPr>
          <p:nvPr/>
        </p:nvSpPr>
        <p:spPr bwMode="auto">
          <a:xfrm>
            <a:off x="381000" y="2667000"/>
            <a:ext cx="914400" cy="2209800"/>
          </a:xfrm>
          <a:prstGeom prst="roundRect">
            <a:avLst>
              <a:gd name="adj" fmla="val 16667"/>
            </a:avLst>
          </a:prstGeom>
          <a:noFill/>
          <a:ln w="254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370801" name="Group 113"/>
          <p:cNvGraphicFramePr>
            <a:graphicFrameLocks noGrp="1"/>
          </p:cNvGraphicFramePr>
          <p:nvPr/>
        </p:nvGraphicFramePr>
        <p:xfrm>
          <a:off x="419100" y="2743200"/>
          <a:ext cx="838200" cy="2073272"/>
        </p:xfrm>
        <a:graphic>
          <a:graphicData uri="http://schemas.openxmlformats.org/drawingml/2006/table">
            <a:tbl>
              <a:tblPr/>
              <a:tblGrid>
                <a:gridCol w="838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ID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Name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Alice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Betty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Charles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David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Emily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Fred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1375" name="Rectangle 112"/>
          <p:cNvSpPr>
            <a:spLocks noChangeArrowheads="1"/>
          </p:cNvSpPr>
          <p:nvPr/>
        </p:nvSpPr>
        <p:spPr bwMode="auto">
          <a:xfrm>
            <a:off x="952500" y="2209800"/>
            <a:ext cx="32004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69900" indent="-469900" algn="ctr" eaLnBrk="1" hangingPunct="1">
              <a:buFont typeface="Wingdings" charset="0"/>
              <a:buNone/>
            </a:pPr>
            <a:r>
              <a:rPr lang="en-US" altLang="zh-CN" sz="2000">
                <a:ea typeface="SimSun" charset="0"/>
                <a:cs typeface="SimSun" charset="0"/>
              </a:rPr>
              <a:t>Microdata</a:t>
            </a:r>
          </a:p>
        </p:txBody>
      </p:sp>
    </p:spTree>
    <p:extLst>
      <p:ext uri="{BB962C8B-B14F-4D97-AF65-F5344CB8AC3E}">
        <p14:creationId xmlns:p14="http://schemas.microsoft.com/office/powerpoint/2010/main" val="413455759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106613" y="341313"/>
            <a:ext cx="7037387" cy="1062037"/>
          </a:xfrm>
        </p:spPr>
        <p:txBody>
          <a:bodyPr/>
          <a:lstStyle/>
          <a:p>
            <a:pPr eaLnBrk="1" hangingPunct="1"/>
            <a:r>
              <a:rPr lang="en-US" altLang="zh-CN">
                <a:latin typeface="Tahoma" charset="0"/>
                <a:ea typeface="SimSun" charset="0"/>
                <a:cs typeface="SimSun" charset="0"/>
              </a:rPr>
              <a:t>Re-identification by Linking</a:t>
            </a:r>
          </a:p>
        </p:txBody>
      </p:sp>
      <p:graphicFrame>
        <p:nvGraphicFramePr>
          <p:cNvPr id="370691" name="Group 3"/>
          <p:cNvGraphicFramePr>
            <a:graphicFrameLocks noGrp="1"/>
          </p:cNvGraphicFramePr>
          <p:nvPr>
            <p:ph sz="half" idx="4294967295"/>
          </p:nvPr>
        </p:nvGraphicFramePr>
        <p:xfrm>
          <a:off x="5791200" y="2743200"/>
          <a:ext cx="3352800" cy="2133600"/>
        </p:xfrm>
        <a:graphic>
          <a:graphicData uri="http://schemas.openxmlformats.org/drawingml/2006/table">
            <a:tbl>
              <a:tblPr/>
              <a:tblGrid>
                <a:gridCol w="7055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43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564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564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Zipcode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Age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Sex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Alice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47677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29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Bob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47983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65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Carol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47677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Dan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47532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Ellen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137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9pPr>
          </a:lstStyle>
          <a:p>
            <a:r>
              <a:rPr lang="en-US" sz="1200">
                <a:latin typeface="Arial" charset="0"/>
              </a:rPr>
              <a:t>slide </a:t>
            </a:r>
            <a:fld id="{2CB50926-19E7-FB4B-A342-9BAECF7F8050}" type="slidenum">
              <a:rPr lang="en-US" sz="1200">
                <a:latin typeface="Arial" charset="0"/>
              </a:rPr>
              <a:pPr/>
              <a:t>91</a:t>
            </a:fld>
            <a:endParaRPr lang="en-US" sz="1200">
              <a:latin typeface="Arial" charset="0"/>
            </a:endParaRPr>
          </a:p>
        </p:txBody>
      </p:sp>
      <p:sp>
        <p:nvSpPr>
          <p:cNvPr id="370728" name="Rectangle 40"/>
          <p:cNvSpPr>
            <a:spLocks noChangeArrowheads="1"/>
          </p:cNvSpPr>
          <p:nvPr/>
        </p:nvSpPr>
        <p:spPr bwMode="auto">
          <a:xfrm>
            <a:off x="5448300" y="2209800"/>
            <a:ext cx="31242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69900" indent="-469900" algn="ctr" eaLnBrk="1" hangingPunct="1">
              <a:buFont typeface="Wingdings" charset="0"/>
              <a:buNone/>
            </a:pPr>
            <a:r>
              <a:rPr lang="en-US" altLang="zh-CN" sz="2000">
                <a:ea typeface="SimSun" charset="0"/>
                <a:cs typeface="SimSun" charset="0"/>
              </a:rPr>
              <a:t>Voter registration data</a:t>
            </a:r>
          </a:p>
        </p:txBody>
      </p:sp>
      <p:sp>
        <p:nvSpPr>
          <p:cNvPr id="370729" name="Oval 41"/>
          <p:cNvSpPr>
            <a:spLocks noChangeArrowheads="1"/>
          </p:cNvSpPr>
          <p:nvPr/>
        </p:nvSpPr>
        <p:spPr bwMode="auto">
          <a:xfrm>
            <a:off x="5829300" y="3048000"/>
            <a:ext cx="2667000" cy="381000"/>
          </a:xfrm>
          <a:prstGeom prst="ellipse">
            <a:avLst/>
          </a:prstGeom>
          <a:noFill/>
          <a:ln w="349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0730" name="Oval 42"/>
          <p:cNvSpPr>
            <a:spLocks noChangeArrowheads="1"/>
          </p:cNvSpPr>
          <p:nvPr/>
        </p:nvSpPr>
        <p:spPr bwMode="auto">
          <a:xfrm>
            <a:off x="1181100" y="3200400"/>
            <a:ext cx="1925638" cy="381000"/>
          </a:xfrm>
          <a:prstGeom prst="ellipse">
            <a:avLst/>
          </a:prstGeom>
          <a:noFill/>
          <a:ln w="349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370802" name="Group 114"/>
          <p:cNvGraphicFramePr>
            <a:graphicFrameLocks noGrp="1"/>
          </p:cNvGraphicFramePr>
          <p:nvPr/>
        </p:nvGraphicFramePr>
        <p:xfrm>
          <a:off x="1257300" y="2743200"/>
          <a:ext cx="3429000" cy="2073272"/>
        </p:xfrm>
        <a:graphic>
          <a:graphicData uri="http://schemas.openxmlformats.org/drawingml/2006/table">
            <a:tbl>
              <a:tblPr/>
              <a:tblGrid>
                <a:gridCol w="895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64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64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0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9159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QID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SA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Zipcode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Age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Sex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Disease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47677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29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Ovarian Cancer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47602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22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Ovarian Cancer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47678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27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M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Prostate Cancer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47905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43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M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Flu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47909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52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Heart Disease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47906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47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M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Heart Disease</a:t>
                      </a:r>
                    </a:p>
                  </a:txBody>
                  <a:tcPr marT="45734" marB="4573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70777" name="AutoShape 89"/>
          <p:cNvSpPr>
            <a:spLocks noChangeArrowheads="1"/>
          </p:cNvSpPr>
          <p:nvPr/>
        </p:nvSpPr>
        <p:spPr bwMode="auto">
          <a:xfrm>
            <a:off x="381000" y="2667000"/>
            <a:ext cx="914400" cy="2209800"/>
          </a:xfrm>
          <a:prstGeom prst="roundRect">
            <a:avLst>
              <a:gd name="adj" fmla="val 16667"/>
            </a:avLst>
          </a:prstGeom>
          <a:noFill/>
          <a:ln w="254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370801" name="Group 113"/>
          <p:cNvGraphicFramePr>
            <a:graphicFrameLocks noGrp="1"/>
          </p:cNvGraphicFramePr>
          <p:nvPr/>
        </p:nvGraphicFramePr>
        <p:xfrm>
          <a:off x="419100" y="2743200"/>
          <a:ext cx="838200" cy="2073272"/>
        </p:xfrm>
        <a:graphic>
          <a:graphicData uri="http://schemas.openxmlformats.org/drawingml/2006/table">
            <a:tbl>
              <a:tblPr/>
              <a:tblGrid>
                <a:gridCol w="838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ID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Name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Alice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Betty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Charles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David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Emily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91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宋体" pitchFamily="2" charset="-122"/>
                        </a:rPr>
                        <a:t>Fred</a:t>
                      </a: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1375" name="Rectangle 112"/>
          <p:cNvSpPr>
            <a:spLocks noChangeArrowheads="1"/>
          </p:cNvSpPr>
          <p:nvPr/>
        </p:nvSpPr>
        <p:spPr bwMode="auto">
          <a:xfrm>
            <a:off x="952500" y="2209800"/>
            <a:ext cx="32004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69900" indent="-469900" algn="ctr" eaLnBrk="1" hangingPunct="1">
              <a:buFont typeface="Wingdings" charset="0"/>
              <a:buNone/>
            </a:pPr>
            <a:r>
              <a:rPr lang="en-US" altLang="zh-CN" sz="2000">
                <a:ea typeface="SimSun" charset="0"/>
                <a:cs typeface="SimSun" charset="0"/>
              </a:rPr>
              <a:t>Microdata</a:t>
            </a:r>
          </a:p>
        </p:txBody>
      </p:sp>
    </p:spTree>
    <p:extLst>
      <p:ext uri="{BB962C8B-B14F-4D97-AF65-F5344CB8AC3E}">
        <p14:creationId xmlns:p14="http://schemas.microsoft.com/office/powerpoint/2010/main" val="192443615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4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Tahoma" charset="0"/>
              </a:rPr>
              <a:t>Latanya Sweeney</a:t>
            </a:r>
            <a:r>
              <a:rPr lang="ja-JP" altLang="en-US">
                <a:latin typeface="Tahoma" charset="0"/>
              </a:rPr>
              <a:t>’</a:t>
            </a:r>
            <a:r>
              <a:rPr lang="en-US">
                <a:latin typeface="Tahoma" charset="0"/>
              </a:rPr>
              <a:t>s Attack (1997)</a:t>
            </a:r>
          </a:p>
        </p:txBody>
      </p:sp>
      <p:pic>
        <p:nvPicPr>
          <p:cNvPr id="12292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639176" y="1994493"/>
            <a:ext cx="7859713" cy="3740150"/>
          </a:xfrm>
        </p:spPr>
      </p:pic>
      <p:sp>
        <p:nvSpPr>
          <p:cNvPr id="12290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7010400" y="64452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9pPr>
          </a:lstStyle>
          <a:p>
            <a:r>
              <a:rPr lang="en-US" sz="1200">
                <a:latin typeface="Arial" charset="0"/>
              </a:rPr>
              <a:t>slide </a:t>
            </a:r>
            <a:fld id="{B671033F-C666-184C-9E1C-76316512FB0C}" type="slidenum">
              <a:rPr lang="en-US" sz="1200">
                <a:latin typeface="Arial" charset="0"/>
              </a:rPr>
              <a:pPr/>
              <a:t>92</a:t>
            </a:fld>
            <a:endParaRPr lang="en-US" sz="1200">
              <a:latin typeface="Arial" charset="0"/>
            </a:endParaRPr>
          </a:p>
        </p:txBody>
      </p:sp>
      <p:sp>
        <p:nvSpPr>
          <p:cNvPr id="12293" name="Text Box 6"/>
          <p:cNvSpPr txBox="1">
            <a:spLocks noChangeArrowheads="1"/>
          </p:cNvSpPr>
          <p:nvPr/>
        </p:nvSpPr>
        <p:spPr bwMode="auto">
          <a:xfrm>
            <a:off x="1547101" y="1646831"/>
            <a:ext cx="57816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buFontTx/>
              <a:buNone/>
            </a:pPr>
            <a:r>
              <a:rPr lang="en-US">
                <a:solidFill>
                  <a:schemeClr val="hlink"/>
                </a:solidFill>
              </a:rPr>
              <a:t>Massachusetts hospital discharge dataset</a:t>
            </a:r>
          </a:p>
        </p:txBody>
      </p:sp>
      <p:sp>
        <p:nvSpPr>
          <p:cNvPr id="12294" name="AutoShape 7"/>
          <p:cNvSpPr>
            <a:spLocks noChangeArrowheads="1"/>
          </p:cNvSpPr>
          <p:nvPr/>
        </p:nvSpPr>
        <p:spPr bwMode="auto">
          <a:xfrm rot="3072938">
            <a:off x="1544275" y="3285275"/>
            <a:ext cx="762000" cy="457200"/>
          </a:xfrm>
          <a:prstGeom prst="rightArrow">
            <a:avLst>
              <a:gd name="adj1" fmla="val 50000"/>
              <a:gd name="adj2" fmla="val 41667"/>
            </a:avLst>
          </a:prstGeom>
          <a:solidFill>
            <a:schemeClr val="hlink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95" name="AutoShape 8"/>
          <p:cNvSpPr>
            <a:spLocks noChangeArrowheads="1"/>
          </p:cNvSpPr>
          <p:nvPr/>
        </p:nvSpPr>
        <p:spPr bwMode="auto">
          <a:xfrm rot="-2422530">
            <a:off x="1604439" y="4952439"/>
            <a:ext cx="762000" cy="457200"/>
          </a:xfrm>
          <a:prstGeom prst="rightArrow">
            <a:avLst>
              <a:gd name="adj1" fmla="val 50000"/>
              <a:gd name="adj2" fmla="val 41667"/>
            </a:avLst>
          </a:prstGeom>
          <a:solidFill>
            <a:schemeClr val="hlink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96" name="Text Box 9"/>
          <p:cNvSpPr txBox="1">
            <a:spLocks noChangeArrowheads="1"/>
          </p:cNvSpPr>
          <p:nvPr/>
        </p:nvSpPr>
        <p:spPr bwMode="auto">
          <a:xfrm>
            <a:off x="1699501" y="5728293"/>
            <a:ext cx="28638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1pPr>
            <a:lvl2pPr marL="742950" indent="-28575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bg2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buFontTx/>
              <a:buNone/>
            </a:pPr>
            <a:r>
              <a:rPr lang="en-US">
                <a:solidFill>
                  <a:schemeClr val="hlink"/>
                </a:solidFill>
              </a:rPr>
              <a:t>Public voter dataset</a:t>
            </a:r>
          </a:p>
        </p:txBody>
      </p:sp>
      <p:sp>
        <p:nvSpPr>
          <p:cNvPr id="12297" name="Oval 10"/>
          <p:cNvSpPr>
            <a:spLocks noChangeArrowheads="1"/>
          </p:cNvSpPr>
          <p:nvPr/>
        </p:nvSpPr>
        <p:spPr bwMode="auto">
          <a:xfrm>
            <a:off x="6058776" y="2104031"/>
            <a:ext cx="1370013" cy="423862"/>
          </a:xfrm>
          <a:prstGeom prst="ellipse">
            <a:avLst/>
          </a:prstGeom>
          <a:noFill/>
          <a:ln w="28575">
            <a:solidFill>
              <a:schemeClr val="hlink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404219"/>
      </p:ext>
    </p:extLst>
  </p:cSld>
  <p:clrMapOvr>
    <a:masterClrMapping/>
  </p:clrMapOvr>
  <p:transition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</a:t>
            </a:r>
            <a:r>
              <a:rPr lang="nl-NL" dirty="0"/>
              <a:t>ha</a:t>
            </a:r>
            <a:r>
              <a:rPr lang="en-NL" dirty="0"/>
              <a:t>t </a:t>
            </a:r>
            <a:r>
              <a:rPr lang="nl-NL" dirty="0"/>
              <a:t>t</a:t>
            </a:r>
            <a:r>
              <a:rPr lang="en-NL" dirty="0"/>
              <a:t>o </a:t>
            </a:r>
            <a:r>
              <a:rPr lang="nl-NL" dirty="0"/>
              <a:t>d</a:t>
            </a:r>
            <a:r>
              <a:rPr lang="en-NL" dirty="0"/>
              <a:t>o </a:t>
            </a:r>
            <a:r>
              <a:rPr lang="nl-NL" dirty="0"/>
              <a:t>a</a:t>
            </a:r>
            <a:r>
              <a:rPr lang="en-NL" dirty="0"/>
              <a:t>b</a:t>
            </a:r>
            <a:r>
              <a:rPr lang="nl-NL" dirty="0"/>
              <a:t>o</a:t>
            </a:r>
            <a:r>
              <a:rPr lang="en-NL" dirty="0"/>
              <a:t>u</a:t>
            </a:r>
            <a:r>
              <a:rPr lang="nl-NL" dirty="0"/>
              <a:t>t</a:t>
            </a:r>
            <a:r>
              <a:rPr lang="en-NL" dirty="0"/>
              <a:t> </a:t>
            </a:r>
            <a:r>
              <a:rPr lang="nl-NL" dirty="0"/>
              <a:t>t</a:t>
            </a:r>
            <a:r>
              <a:rPr lang="en-NL" dirty="0"/>
              <a:t>h</a:t>
            </a:r>
            <a:r>
              <a:rPr lang="nl-NL" dirty="0"/>
              <a:t>i</a:t>
            </a:r>
            <a:r>
              <a:rPr lang="en-NL" dirty="0"/>
              <a:t>s?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407389" y="2439519"/>
            <a:ext cx="2590119" cy="142128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Algorithm</a:t>
            </a:r>
          </a:p>
        </p:txBody>
      </p:sp>
      <p:sp>
        <p:nvSpPr>
          <p:cNvPr id="5" name="Parallelogram 4"/>
          <p:cNvSpPr/>
          <p:nvPr/>
        </p:nvSpPr>
        <p:spPr>
          <a:xfrm>
            <a:off x="457200" y="2439519"/>
            <a:ext cx="2371813" cy="1421282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Data</a:t>
            </a:r>
          </a:p>
        </p:txBody>
      </p:sp>
      <p:sp>
        <p:nvSpPr>
          <p:cNvPr id="6" name="Oval 5"/>
          <p:cNvSpPr/>
          <p:nvPr/>
        </p:nvSpPr>
        <p:spPr>
          <a:xfrm>
            <a:off x="6613605" y="2439519"/>
            <a:ext cx="2187770" cy="142128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Output</a:t>
            </a:r>
          </a:p>
        </p:txBody>
      </p:sp>
      <p:cxnSp>
        <p:nvCxnSpPr>
          <p:cNvPr id="8" name="Straight Arrow Connector 7"/>
          <p:cNvCxnSpPr>
            <a:stCxn id="5" idx="2"/>
            <a:endCxn id="4" idx="1"/>
          </p:cNvCxnSpPr>
          <p:nvPr/>
        </p:nvCxnSpPr>
        <p:spPr>
          <a:xfrm>
            <a:off x="2651353" y="3150160"/>
            <a:ext cx="756036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3"/>
            <a:endCxn id="6" idx="2"/>
          </p:cNvCxnSpPr>
          <p:nvPr/>
        </p:nvCxnSpPr>
        <p:spPr>
          <a:xfrm>
            <a:off x="5997508" y="3150160"/>
            <a:ext cx="616097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&quot;Not Allowed&quot; Symbol 2">
            <a:extLst>
              <a:ext uri="{FF2B5EF4-FFF2-40B4-BE49-F238E27FC236}">
                <a16:creationId xmlns:a16="http://schemas.microsoft.com/office/drawing/2014/main" id="{B25057B7-56C7-4DAF-A4C4-657C3AFCBFE1}"/>
              </a:ext>
            </a:extLst>
          </p:cNvPr>
          <p:cNvSpPr/>
          <p:nvPr/>
        </p:nvSpPr>
        <p:spPr bwMode="auto">
          <a:xfrm>
            <a:off x="428958" y="1957754"/>
            <a:ext cx="2371813" cy="2309446"/>
          </a:xfrm>
          <a:prstGeom prst="noSmoking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0674882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</a:t>
            </a:r>
            <a:r>
              <a:rPr lang="nl-NL" dirty="0"/>
              <a:t>ha</a:t>
            </a:r>
            <a:r>
              <a:rPr lang="en-NL" dirty="0"/>
              <a:t>t </a:t>
            </a:r>
            <a:r>
              <a:rPr lang="nl-NL" dirty="0"/>
              <a:t>t</a:t>
            </a:r>
            <a:r>
              <a:rPr lang="en-NL" dirty="0"/>
              <a:t>o </a:t>
            </a:r>
            <a:r>
              <a:rPr lang="nl-NL" dirty="0"/>
              <a:t>d</a:t>
            </a:r>
            <a:r>
              <a:rPr lang="en-NL" dirty="0"/>
              <a:t>o </a:t>
            </a:r>
            <a:r>
              <a:rPr lang="nl-NL" dirty="0"/>
              <a:t>a</a:t>
            </a:r>
            <a:r>
              <a:rPr lang="en-NL" dirty="0"/>
              <a:t>b</a:t>
            </a:r>
            <a:r>
              <a:rPr lang="nl-NL" dirty="0"/>
              <a:t>o</a:t>
            </a:r>
            <a:r>
              <a:rPr lang="en-NL" dirty="0"/>
              <a:t>u</a:t>
            </a:r>
            <a:r>
              <a:rPr lang="nl-NL" dirty="0"/>
              <a:t>t</a:t>
            </a:r>
            <a:r>
              <a:rPr lang="en-NL" dirty="0"/>
              <a:t> </a:t>
            </a:r>
            <a:r>
              <a:rPr lang="nl-NL" dirty="0"/>
              <a:t>t</a:t>
            </a:r>
            <a:r>
              <a:rPr lang="en-NL" dirty="0"/>
              <a:t>h</a:t>
            </a:r>
            <a:r>
              <a:rPr lang="nl-NL" dirty="0"/>
              <a:t>i</a:t>
            </a:r>
            <a:r>
              <a:rPr lang="en-NL" dirty="0"/>
              <a:t>s?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407389" y="2439519"/>
            <a:ext cx="2590119" cy="142128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Algorithm</a:t>
            </a:r>
          </a:p>
        </p:txBody>
      </p:sp>
      <p:sp>
        <p:nvSpPr>
          <p:cNvPr id="5" name="Parallelogram 4"/>
          <p:cNvSpPr/>
          <p:nvPr/>
        </p:nvSpPr>
        <p:spPr>
          <a:xfrm>
            <a:off x="457200" y="2439519"/>
            <a:ext cx="2371813" cy="1421282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Data</a:t>
            </a:r>
            <a:r>
              <a:rPr lang="en-NL" sz="2800" dirty="0"/>
              <a:t>’</a:t>
            </a:r>
            <a:endParaRPr lang="en-US" sz="2800" dirty="0"/>
          </a:p>
        </p:txBody>
      </p:sp>
      <p:sp>
        <p:nvSpPr>
          <p:cNvPr id="6" name="Oval 5"/>
          <p:cNvSpPr/>
          <p:nvPr/>
        </p:nvSpPr>
        <p:spPr>
          <a:xfrm>
            <a:off x="6613605" y="2439519"/>
            <a:ext cx="2187770" cy="142128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Output</a:t>
            </a:r>
          </a:p>
        </p:txBody>
      </p:sp>
      <p:cxnSp>
        <p:nvCxnSpPr>
          <p:cNvPr id="8" name="Straight Arrow Connector 7"/>
          <p:cNvCxnSpPr>
            <a:stCxn id="5" idx="2"/>
            <a:endCxn id="4" idx="1"/>
          </p:cNvCxnSpPr>
          <p:nvPr/>
        </p:nvCxnSpPr>
        <p:spPr>
          <a:xfrm>
            <a:off x="2651353" y="3150160"/>
            <a:ext cx="756036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3"/>
            <a:endCxn id="6" idx="2"/>
          </p:cNvCxnSpPr>
          <p:nvPr/>
        </p:nvCxnSpPr>
        <p:spPr>
          <a:xfrm>
            <a:off x="5997508" y="3150160"/>
            <a:ext cx="616097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2">
            <a:extLst>
              <a:ext uri="{FF2B5EF4-FFF2-40B4-BE49-F238E27FC236}">
                <a16:creationId xmlns:a16="http://schemas.microsoft.com/office/drawing/2014/main" id="{30DB4455-5818-4DE4-8B73-10C9922518F5}"/>
              </a:ext>
            </a:extLst>
          </p:cNvPr>
          <p:cNvSpPr/>
          <p:nvPr/>
        </p:nvSpPr>
        <p:spPr bwMode="auto">
          <a:xfrm>
            <a:off x="4177214" y="5391811"/>
            <a:ext cx="4700637" cy="136968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L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pitchFamily="1" charset="-128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NL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pitchFamily="1" charset="-128"/>
              </a:rPr>
              <a:t>L</a:t>
            </a:r>
            <a:r>
              <a:rPr kumimoji="0" lang="nl-NL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pitchFamily="1" charset="-128"/>
              </a:rPr>
              <a:t>e</a:t>
            </a:r>
            <a:r>
              <a:rPr kumimoji="0" lang="en-NL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pitchFamily="1" charset="-128"/>
              </a:rPr>
              <a:t>t’s modify the training data!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1563421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Protecting </a:t>
            </a:r>
            <a:r>
              <a:rPr lang="en-US" dirty="0" err="1"/>
              <a:t>Microdata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Masking. Generate a modified version </a:t>
            </a:r>
            <a:r>
              <a:rPr lang="en-US" b="1" dirty="0"/>
              <a:t>X</a:t>
            </a:r>
            <a:r>
              <a:rPr lang="en-US" dirty="0"/>
              <a:t>’ of the original microdata set </a:t>
            </a:r>
            <a:r>
              <a:rPr lang="en-US" b="1" dirty="0"/>
              <a:t>X</a:t>
            </a:r>
            <a:r>
              <a:rPr lang="en-US" dirty="0"/>
              <a:t>: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 err="1">
                <a:solidFill>
                  <a:schemeClr val="accent3"/>
                </a:solidFill>
              </a:rPr>
              <a:t>Perturbative</a:t>
            </a:r>
            <a:r>
              <a:rPr lang="en-US" sz="2000" dirty="0">
                <a:solidFill>
                  <a:schemeClr val="accent3"/>
                </a:solidFill>
              </a:rPr>
              <a:t> </a:t>
            </a:r>
            <a:r>
              <a:rPr lang="en-US" sz="2000" dirty="0"/>
              <a:t>– </a:t>
            </a:r>
            <a:r>
              <a:rPr lang="en-US" sz="2000" b="1" dirty="0"/>
              <a:t>X</a:t>
            </a:r>
            <a:r>
              <a:rPr lang="en-US" sz="2000" dirty="0"/>
              <a:t>’  is a perturbed version of </a:t>
            </a:r>
            <a:r>
              <a:rPr lang="en-US" sz="2000" b="1" dirty="0"/>
              <a:t>X</a:t>
            </a:r>
            <a:endParaRPr lang="en-US" sz="2000" dirty="0"/>
          </a:p>
          <a:p>
            <a:pPr lvl="1"/>
            <a:endParaRPr lang="en-US" sz="2000" dirty="0"/>
          </a:p>
          <a:p>
            <a:pPr lvl="1"/>
            <a:r>
              <a:rPr lang="en-US" sz="2000" dirty="0">
                <a:solidFill>
                  <a:schemeClr val="tx2"/>
                </a:solidFill>
              </a:rPr>
              <a:t>Non-perturbative </a:t>
            </a:r>
            <a:r>
              <a:rPr lang="en-US" sz="2000" dirty="0"/>
              <a:t>– </a:t>
            </a:r>
            <a:r>
              <a:rPr lang="en-US" sz="2000" b="1" dirty="0"/>
              <a:t>X</a:t>
            </a:r>
            <a:r>
              <a:rPr lang="en-US" sz="2000" dirty="0"/>
              <a:t>’  is obtained from </a:t>
            </a:r>
            <a:r>
              <a:rPr lang="en-US" sz="2000" b="1" dirty="0"/>
              <a:t>X </a:t>
            </a:r>
            <a:r>
              <a:rPr lang="en-US" sz="2000" dirty="0"/>
              <a:t> by partial suppressions or reduction of detail</a:t>
            </a:r>
          </a:p>
          <a:p>
            <a:pPr lvl="2"/>
            <a:endParaRPr lang="en-US" sz="2000" dirty="0"/>
          </a:p>
          <a:p>
            <a:pPr lvl="2"/>
            <a:r>
              <a:rPr lang="en-US" sz="2000" i="1" dirty="0">
                <a:solidFill>
                  <a:srgbClr val="C0504D"/>
                </a:solidFill>
              </a:rPr>
              <a:t>the data in </a:t>
            </a:r>
            <a:r>
              <a:rPr lang="en-US" sz="2000" b="1" i="1" dirty="0">
                <a:solidFill>
                  <a:srgbClr val="C0504D"/>
                </a:solidFill>
              </a:rPr>
              <a:t>X</a:t>
            </a:r>
            <a:r>
              <a:rPr lang="en-US" sz="2000" i="1" dirty="0">
                <a:solidFill>
                  <a:srgbClr val="C0504D"/>
                </a:solidFill>
              </a:rPr>
              <a:t>’ are still true</a:t>
            </a:r>
          </a:p>
          <a:p>
            <a:endParaRPr lang="en-US" dirty="0"/>
          </a:p>
          <a:p>
            <a:r>
              <a:rPr lang="en-US" dirty="0"/>
              <a:t>Synthesis. Generated synthetic data </a:t>
            </a:r>
            <a:r>
              <a:rPr lang="en-US" b="1" dirty="0"/>
              <a:t>X</a:t>
            </a:r>
            <a:r>
              <a:rPr lang="en-US" dirty="0"/>
              <a:t>’ that preserve some preselected properties of the original data </a:t>
            </a:r>
            <a:r>
              <a:rPr lang="en-US" b="1" dirty="0"/>
              <a:t>X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0950602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Symbol"/>
              </a:rPr>
              <a:t>Perturbative: </a:t>
            </a:r>
            <a:r>
              <a:rPr lang="en-US" dirty="0"/>
              <a:t>adding noise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508576" cy="4809909"/>
          </a:xfrm>
        </p:spPr>
        <p:txBody>
          <a:bodyPr>
            <a:normAutofit/>
          </a:bodyPr>
          <a:lstStyle/>
          <a:p>
            <a:r>
              <a:rPr lang="en-US" dirty="0"/>
              <a:t>Uncorrelated noise addition:</a:t>
            </a:r>
          </a:p>
          <a:p>
            <a:pPr lvl="1"/>
            <a:r>
              <a:rPr lang="en-US" dirty="0" err="1"/>
              <a:t>xj</a:t>
            </a:r>
            <a:r>
              <a:rPr lang="en-US" dirty="0"/>
              <a:t>’ = </a:t>
            </a:r>
            <a:r>
              <a:rPr lang="en-US" dirty="0" err="1"/>
              <a:t>xj</a:t>
            </a:r>
            <a:r>
              <a:rPr lang="en-US" dirty="0"/>
              <a:t> + </a:t>
            </a:r>
            <a:r>
              <a:rPr lang="en-US" dirty="0">
                <a:sym typeface="Symbol"/>
              </a:rPr>
              <a:t></a:t>
            </a:r>
            <a:r>
              <a:rPr lang="en-US" dirty="0"/>
              <a:t>j where </a:t>
            </a:r>
            <a:r>
              <a:rPr lang="en-US" dirty="0">
                <a:sym typeface="Symbol"/>
              </a:rPr>
              <a:t></a:t>
            </a:r>
            <a:r>
              <a:rPr lang="en-US" dirty="0"/>
              <a:t>j ~ N(0</a:t>
            </a:r>
            <a:r>
              <a:rPr lang="en-US" b="1" dirty="0"/>
              <a:t>, </a:t>
            </a:r>
            <a:r>
              <a:rPr lang="en-US" dirty="0"/>
              <a:t>2)</a:t>
            </a:r>
            <a:r>
              <a:rPr lang="nl-NL" dirty="0"/>
              <a:t>,</a:t>
            </a:r>
          </a:p>
          <a:p>
            <a:pPr lvl="1"/>
            <a:r>
              <a:rPr lang="nl-NL" dirty="0"/>
              <a:t>with Cov( </a:t>
            </a:r>
            <a:r>
              <a:rPr lang="en-US" dirty="0">
                <a:sym typeface="Symbol"/>
              </a:rPr>
              <a:t></a:t>
            </a:r>
            <a:r>
              <a:rPr lang="en-US" dirty="0" err="1">
                <a:sym typeface="Symbol"/>
              </a:rPr>
              <a:t>i</a:t>
            </a:r>
            <a:r>
              <a:rPr lang="nl-NL" b="1" dirty="0"/>
              <a:t>, </a:t>
            </a:r>
            <a:r>
              <a:rPr lang="en-US" dirty="0">
                <a:sym typeface="Symbol"/>
              </a:rPr>
              <a:t></a:t>
            </a:r>
            <a:r>
              <a:rPr lang="en-US" dirty="0"/>
              <a:t>j</a:t>
            </a:r>
            <a:r>
              <a:rPr lang="nl-NL" dirty="0"/>
              <a:t> ) = 0 for all i != l </a:t>
            </a:r>
          </a:p>
          <a:p>
            <a:pPr lvl="2"/>
            <a:r>
              <a:rPr lang="nl-NL" dirty="0"/>
              <a:t>Neither variances nor correlations are preserved</a:t>
            </a:r>
          </a:p>
          <a:p>
            <a:pPr marL="914400" lvl="2" indent="0">
              <a:buNone/>
            </a:pPr>
            <a:endParaRPr lang="nl-NL" dirty="0"/>
          </a:p>
          <a:p>
            <a:r>
              <a:rPr lang="nl-NL" dirty="0" err="1"/>
              <a:t>Correlated</a:t>
            </a:r>
            <a:r>
              <a:rPr lang="nl-NL" dirty="0"/>
              <a:t> </a:t>
            </a:r>
            <a:r>
              <a:rPr lang="nl-NL" dirty="0" err="1"/>
              <a:t>noise</a:t>
            </a:r>
            <a:r>
              <a:rPr lang="nl-NL" dirty="0"/>
              <a:t> </a:t>
            </a:r>
            <a:r>
              <a:rPr lang="nl-NL" dirty="0" err="1"/>
              <a:t>addition</a:t>
            </a:r>
            <a:r>
              <a:rPr lang="nl-NL" dirty="0"/>
              <a:t>: As </a:t>
            </a:r>
            <a:r>
              <a:rPr lang="nl-NL" dirty="0" err="1"/>
              <a:t>above</a:t>
            </a:r>
            <a:r>
              <a:rPr lang="nl-NL" dirty="0"/>
              <a:t>, but</a:t>
            </a:r>
          </a:p>
          <a:p>
            <a:pPr lvl="1"/>
            <a:r>
              <a:rPr lang="en-US" dirty="0">
                <a:sym typeface="Symbol"/>
              </a:rPr>
              <a:t></a:t>
            </a:r>
            <a:r>
              <a:rPr lang="en-US" dirty="0"/>
              <a:t> </a:t>
            </a:r>
            <a:r>
              <a:rPr lang="de-DE" dirty="0"/>
              <a:t>= (</a:t>
            </a:r>
            <a:r>
              <a:rPr lang="en-US" dirty="0">
                <a:sym typeface="Symbol"/>
              </a:rPr>
              <a:t></a:t>
            </a:r>
            <a:r>
              <a:rPr lang="de-DE" dirty="0"/>
              <a:t>1 , ... , </a:t>
            </a:r>
            <a:r>
              <a:rPr lang="en-US" dirty="0">
                <a:sym typeface="Symbol"/>
              </a:rPr>
              <a:t>n)</a:t>
            </a:r>
            <a:r>
              <a:rPr lang="de-DE" dirty="0"/>
              <a:t> ~ N( 0, aC )</a:t>
            </a:r>
          </a:p>
          <a:p>
            <a:pPr lvl="1"/>
            <a:r>
              <a:rPr lang="de-DE" dirty="0"/>
              <a:t>with C being the covariance matrix of the original </a:t>
            </a:r>
            <a:r>
              <a:rPr lang="de-DE" dirty="0" err="1"/>
              <a:t>data</a:t>
            </a:r>
            <a:endParaRPr lang="de-DE" dirty="0"/>
          </a:p>
          <a:p>
            <a:pPr lvl="2"/>
            <a:r>
              <a:rPr lang="de-DE" dirty="0" err="1"/>
              <a:t>Means</a:t>
            </a:r>
            <a:r>
              <a:rPr lang="de-DE" dirty="0"/>
              <a:t> and correlations can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kept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choosing appropriate a </a:t>
            </a:r>
            <a:endParaRPr lang="de-DE" b="1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ounded Rectangle 3"/>
          <p:cNvSpPr/>
          <p:nvPr/>
        </p:nvSpPr>
        <p:spPr>
          <a:xfrm>
            <a:off x="1187585" y="3166849"/>
            <a:ext cx="7956415" cy="141998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But this influences the relationships between features!</a:t>
            </a:r>
          </a:p>
          <a:p>
            <a:pPr algn="ctr"/>
            <a:r>
              <a:rPr lang="en-US" sz="2400" dirty="0"/>
              <a:t>Q: can we fix this?</a:t>
            </a: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159519058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Symbol"/>
              </a:rPr>
              <a:t>Perturbative: </a:t>
            </a:r>
            <a:r>
              <a:rPr lang="en-US" dirty="0"/>
              <a:t>adding noise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5424" y="1656930"/>
            <a:ext cx="7508576" cy="4809909"/>
          </a:xfrm>
        </p:spPr>
        <p:txBody>
          <a:bodyPr>
            <a:normAutofit/>
          </a:bodyPr>
          <a:lstStyle/>
          <a:p>
            <a:r>
              <a:rPr lang="en-US" dirty="0"/>
              <a:t>Uncorrelated noise addition:</a:t>
            </a:r>
          </a:p>
          <a:p>
            <a:pPr lvl="1"/>
            <a:r>
              <a:rPr lang="en-US" dirty="0" err="1"/>
              <a:t>xj</a:t>
            </a:r>
            <a:r>
              <a:rPr lang="en-US" dirty="0"/>
              <a:t>’ = </a:t>
            </a:r>
            <a:r>
              <a:rPr lang="en-US" dirty="0" err="1"/>
              <a:t>xj</a:t>
            </a:r>
            <a:r>
              <a:rPr lang="en-US" dirty="0"/>
              <a:t> + </a:t>
            </a:r>
            <a:r>
              <a:rPr lang="en-US" dirty="0">
                <a:sym typeface="Symbol"/>
              </a:rPr>
              <a:t></a:t>
            </a:r>
            <a:r>
              <a:rPr lang="en-US" dirty="0"/>
              <a:t>j where </a:t>
            </a:r>
            <a:r>
              <a:rPr lang="en-US" dirty="0">
                <a:sym typeface="Symbol"/>
              </a:rPr>
              <a:t></a:t>
            </a:r>
            <a:r>
              <a:rPr lang="en-US" dirty="0"/>
              <a:t>j ~ N(0</a:t>
            </a:r>
            <a:r>
              <a:rPr lang="en-US" b="1" dirty="0"/>
              <a:t>, </a:t>
            </a:r>
            <a:r>
              <a:rPr lang="en-US" dirty="0"/>
              <a:t>2)</a:t>
            </a:r>
            <a:r>
              <a:rPr lang="nl-NL" dirty="0"/>
              <a:t>,</a:t>
            </a:r>
          </a:p>
          <a:p>
            <a:pPr lvl="1"/>
            <a:r>
              <a:rPr lang="nl-NL" dirty="0"/>
              <a:t>with Cov( </a:t>
            </a:r>
            <a:r>
              <a:rPr lang="en-US" dirty="0">
                <a:sym typeface="Symbol"/>
              </a:rPr>
              <a:t></a:t>
            </a:r>
            <a:r>
              <a:rPr lang="en-US" dirty="0" err="1">
                <a:sym typeface="Symbol"/>
              </a:rPr>
              <a:t>i</a:t>
            </a:r>
            <a:r>
              <a:rPr lang="nl-NL" b="1" dirty="0"/>
              <a:t>, </a:t>
            </a:r>
            <a:r>
              <a:rPr lang="en-US" dirty="0">
                <a:sym typeface="Symbol"/>
              </a:rPr>
              <a:t></a:t>
            </a:r>
            <a:r>
              <a:rPr lang="en-US" dirty="0"/>
              <a:t>j</a:t>
            </a:r>
            <a:r>
              <a:rPr lang="nl-NL" dirty="0"/>
              <a:t> ) = 0 for all i != l </a:t>
            </a:r>
          </a:p>
          <a:p>
            <a:pPr lvl="2"/>
            <a:r>
              <a:rPr lang="nl-NL" dirty="0"/>
              <a:t>Neither variances nor correlations are preserved</a:t>
            </a:r>
          </a:p>
          <a:p>
            <a:pPr marL="914400" lvl="2" indent="0">
              <a:buNone/>
            </a:pPr>
            <a:endParaRPr lang="nl-NL" dirty="0"/>
          </a:p>
          <a:p>
            <a:r>
              <a:rPr lang="nl-NL" dirty="0" err="1"/>
              <a:t>Correlated</a:t>
            </a:r>
            <a:r>
              <a:rPr lang="nl-NL" dirty="0"/>
              <a:t> </a:t>
            </a:r>
            <a:r>
              <a:rPr lang="nl-NL" dirty="0" err="1"/>
              <a:t>noise</a:t>
            </a:r>
            <a:r>
              <a:rPr lang="nl-NL" dirty="0"/>
              <a:t> </a:t>
            </a:r>
            <a:r>
              <a:rPr lang="nl-NL" dirty="0" err="1"/>
              <a:t>addition</a:t>
            </a:r>
            <a:r>
              <a:rPr lang="nl-NL" dirty="0"/>
              <a:t>: As </a:t>
            </a:r>
            <a:r>
              <a:rPr lang="nl-NL" dirty="0" err="1"/>
              <a:t>above</a:t>
            </a:r>
            <a:r>
              <a:rPr lang="nl-NL" dirty="0"/>
              <a:t>, but</a:t>
            </a:r>
          </a:p>
          <a:p>
            <a:pPr lvl="1"/>
            <a:r>
              <a:rPr lang="en-US" dirty="0">
                <a:sym typeface="Symbol"/>
              </a:rPr>
              <a:t></a:t>
            </a:r>
            <a:r>
              <a:rPr lang="en-US" dirty="0"/>
              <a:t> </a:t>
            </a:r>
            <a:r>
              <a:rPr lang="de-DE" dirty="0"/>
              <a:t>= (</a:t>
            </a:r>
            <a:r>
              <a:rPr lang="en-US" dirty="0">
                <a:sym typeface="Symbol"/>
              </a:rPr>
              <a:t></a:t>
            </a:r>
            <a:r>
              <a:rPr lang="de-DE" dirty="0"/>
              <a:t>1 , ... , </a:t>
            </a:r>
            <a:r>
              <a:rPr lang="en-US" dirty="0">
                <a:sym typeface="Symbol"/>
              </a:rPr>
              <a:t>n)</a:t>
            </a:r>
            <a:r>
              <a:rPr lang="de-DE" dirty="0"/>
              <a:t> ~ N( 0, aC )</a:t>
            </a:r>
          </a:p>
          <a:p>
            <a:pPr lvl="1"/>
            <a:r>
              <a:rPr lang="de-DE" dirty="0"/>
              <a:t>with C being the covariance matrix of the original </a:t>
            </a:r>
            <a:r>
              <a:rPr lang="de-DE" dirty="0" err="1"/>
              <a:t>data</a:t>
            </a:r>
            <a:endParaRPr lang="de-DE" dirty="0"/>
          </a:p>
          <a:p>
            <a:pPr lvl="2"/>
            <a:r>
              <a:rPr lang="de-DE" dirty="0" err="1"/>
              <a:t>Means</a:t>
            </a:r>
            <a:r>
              <a:rPr lang="de-DE" dirty="0"/>
              <a:t> and correlations can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kept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choosing appropriate a </a:t>
            </a:r>
            <a:endParaRPr lang="de-DE" b="1" dirty="0"/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936090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Perturbative: PRAM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Post-</a:t>
            </a:r>
            <a:r>
              <a:rPr lang="en-US" dirty="0" err="1"/>
              <a:t>RAndomization</a:t>
            </a:r>
            <a:r>
              <a:rPr lang="en-US" dirty="0"/>
              <a:t> Method (PRAM) applies noise to categorical attributes</a:t>
            </a:r>
          </a:p>
          <a:p>
            <a:endParaRPr lang="en-US" dirty="0"/>
          </a:p>
          <a:p>
            <a:r>
              <a:rPr lang="en-US" dirty="0"/>
              <a:t>Each value of a categorical attribute is changed to a different value according to a prescribed </a:t>
            </a:r>
            <a:r>
              <a:rPr lang="en-US" dirty="0">
                <a:solidFill>
                  <a:srgbClr val="C0504D"/>
                </a:solidFill>
              </a:rPr>
              <a:t>Markov matrix </a:t>
            </a:r>
            <a:r>
              <a:rPr lang="en-US" dirty="0"/>
              <a:t>(PRAM matrix)</a:t>
            </a:r>
          </a:p>
          <a:p>
            <a:pPr lvl="1"/>
            <a:r>
              <a:rPr lang="en-US" dirty="0"/>
              <a:t>i.e. </a:t>
            </a:r>
            <a:r>
              <a:rPr lang="en-US" dirty="0" err="1"/>
              <a:t>Pr</a:t>
            </a:r>
            <a:r>
              <a:rPr lang="en-US" dirty="0"/>
              <a:t>(vi |</a:t>
            </a:r>
            <a:r>
              <a:rPr lang="en-US" dirty="0" err="1"/>
              <a:t>vj</a:t>
            </a:r>
            <a:r>
              <a:rPr lang="en-US" dirty="0"/>
              <a:t>) = </a:t>
            </a:r>
            <a:r>
              <a:rPr lang="en-US" dirty="0" err="1"/>
              <a:t>pij</a:t>
            </a:r>
            <a:r>
              <a:rPr lang="en-US" dirty="0"/>
              <a:t>, </a:t>
            </a:r>
            <a:r>
              <a:rPr lang="en-US" dirty="0" err="1"/>
              <a:t>sumj</a:t>
            </a:r>
            <a:r>
              <a:rPr lang="en-US" dirty="0"/>
              <a:t>(</a:t>
            </a:r>
            <a:r>
              <a:rPr lang="en-US" dirty="0" err="1"/>
              <a:t>pij</a:t>
            </a:r>
            <a:r>
              <a:rPr lang="en-US" dirty="0"/>
              <a:t>) = 1.0</a:t>
            </a:r>
          </a:p>
          <a:p>
            <a:endParaRPr lang="en-US" dirty="0"/>
          </a:p>
          <a:p>
            <a:r>
              <a:rPr lang="en-US" dirty="0"/>
              <a:t>PRAM can be viewed as encompassing noise addition, data suppression and data recoding</a:t>
            </a:r>
          </a:p>
          <a:p>
            <a:r>
              <a:rPr lang="en-US" dirty="0"/>
              <a:t>How to optimally determine the PRAM matrix is not obvious</a:t>
            </a:r>
          </a:p>
          <a:p>
            <a:r>
              <a:rPr lang="en-US" dirty="0"/>
              <a:t>Being probabilistic, PRAM can afford transparency (publishing the PRAM matrix does </a:t>
            </a:r>
            <a:r>
              <a:rPr lang="en-US" dirty="0">
                <a:solidFill>
                  <a:srgbClr val="C0504D"/>
                </a:solidFill>
              </a:rPr>
              <a:t>not</a:t>
            </a:r>
            <a:r>
              <a:rPr lang="en-US" dirty="0"/>
              <a:t> </a:t>
            </a:r>
            <a:r>
              <a:rPr lang="en-US" dirty="0">
                <a:solidFill>
                  <a:srgbClr val="C0504D"/>
                </a:solidFill>
              </a:rPr>
              <a:t>allow inverting anonymization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52329012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Symbol"/>
              </a:rPr>
              <a:t>Perturbative: </a:t>
            </a:r>
            <a:r>
              <a:rPr lang="en-US" dirty="0"/>
              <a:t>-Differential Privacy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randomized query function F gives </a:t>
            </a:r>
            <a:r>
              <a:rPr lang="en-US" dirty="0">
                <a:solidFill>
                  <a:srgbClr val="C0504D"/>
                </a:solidFill>
                <a:sym typeface="Symbol"/>
              </a:rPr>
              <a:t></a:t>
            </a:r>
            <a:r>
              <a:rPr lang="en-US" dirty="0">
                <a:solidFill>
                  <a:srgbClr val="C0504D"/>
                </a:solidFill>
              </a:rPr>
              <a:t>- differential privacy </a:t>
            </a:r>
            <a:r>
              <a:rPr lang="en-US" dirty="0"/>
              <a:t>if, for all data sets D1, D2 such that one can be obtained from the other by modifying a single record, and all S in Range(F):</a:t>
            </a:r>
          </a:p>
          <a:p>
            <a:pPr lvl="1"/>
            <a:r>
              <a:rPr lang="is-IS" dirty="0"/>
              <a:t>Pr(F(D1) </a:t>
            </a:r>
            <a:r>
              <a:rPr lang="is-IS" dirty="0">
                <a:sym typeface="Symbol"/>
              </a:rPr>
              <a:t></a:t>
            </a:r>
            <a:r>
              <a:rPr lang="is-IS" dirty="0"/>
              <a:t> S) &lt;= exp(</a:t>
            </a:r>
            <a:r>
              <a:rPr lang="en-US" dirty="0">
                <a:sym typeface="Symbol"/>
              </a:rPr>
              <a:t>)</a:t>
            </a:r>
            <a:r>
              <a:rPr lang="is-IS" dirty="0"/>
              <a:t> * Pr( F(D2) </a:t>
            </a:r>
            <a:r>
              <a:rPr lang="is-IS" dirty="0">
                <a:sym typeface="Symbol"/>
              </a:rPr>
              <a:t></a:t>
            </a:r>
            <a:r>
              <a:rPr lang="is-IS" dirty="0"/>
              <a:t> S)</a:t>
            </a:r>
          </a:p>
          <a:p>
            <a:pPr lvl="1"/>
            <a:endParaRPr lang="is-IS" dirty="0"/>
          </a:p>
          <a:p>
            <a:r>
              <a:rPr lang="en-US" dirty="0"/>
              <a:t>Usually F(D) = f (D) + Y (D), where f (D) is a user query to a database D and Y (D) is a random noise (typically Laplace)</a:t>
            </a:r>
          </a:p>
          <a:p>
            <a:endParaRPr lang="en-US" dirty="0"/>
          </a:p>
          <a:p>
            <a:r>
              <a:rPr lang="en-US" dirty="0"/>
              <a:t>Create a data-set by iteratively asking differentially private content or counting queries</a:t>
            </a:r>
          </a:p>
        </p:txBody>
      </p:sp>
    </p:spTree>
    <p:extLst>
      <p:ext uri="{BB962C8B-B14F-4D97-AF65-F5344CB8AC3E}">
        <p14:creationId xmlns:p14="http://schemas.microsoft.com/office/powerpoint/2010/main" val="926772935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ln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tud">
  <a:themeElements>
    <a:clrScheme name="Sketchbook">
      <a:dk1>
        <a:sysClr val="windowText" lastClr="000000"/>
      </a:dk1>
      <a:lt1>
        <a:sysClr val="window" lastClr="FFFFFF"/>
      </a:lt1>
      <a:dk2>
        <a:srgbClr val="4C1304"/>
      </a:dk2>
      <a:lt2>
        <a:srgbClr val="FFFEE6"/>
      </a:lt2>
      <a:accent1>
        <a:srgbClr val="A63212"/>
      </a:accent1>
      <a:accent2>
        <a:srgbClr val="E68230"/>
      </a:accent2>
      <a:accent3>
        <a:srgbClr val="9BB05E"/>
      </a:accent3>
      <a:accent4>
        <a:srgbClr val="6B9BC7"/>
      </a:accent4>
      <a:accent5>
        <a:srgbClr val="4E66B2"/>
      </a:accent5>
      <a:accent6>
        <a:srgbClr val="8976AC"/>
      </a:accent6>
      <a:hlink>
        <a:srgbClr val="942408"/>
      </a:hlink>
      <a:folHlink>
        <a:srgbClr val="B34F1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ln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ud" id="{1B80D821-77C3-4017-B790-CA3A00AA5959}" vid="{1E66883A-81A1-45BB-8FBB-A8EA7E2F657F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Theme.thmx</Template>
  <TotalTime>6521</TotalTime>
  <Words>5336</Words>
  <Application>Microsoft Macintosh PowerPoint</Application>
  <PresentationFormat>On-screen Show (4:3)</PresentationFormat>
  <Paragraphs>1572</Paragraphs>
  <Slides>116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116</vt:i4>
      </vt:variant>
    </vt:vector>
  </HeadingPairs>
  <TitlesOfParts>
    <vt:vector size="128" baseType="lpstr">
      <vt:lpstr>Arial</vt:lpstr>
      <vt:lpstr>Bookman Old Style</vt:lpstr>
      <vt:lpstr>Calibri</vt:lpstr>
      <vt:lpstr>Tahoma</vt:lpstr>
      <vt:lpstr>Times</vt:lpstr>
      <vt:lpstr>Times New Roman</vt:lpstr>
      <vt:lpstr>Verdana</vt:lpstr>
      <vt:lpstr>Wingdings</vt:lpstr>
      <vt:lpstr>Default Theme</vt:lpstr>
      <vt:lpstr>1_Custom Design</vt:lpstr>
      <vt:lpstr>Custom Design</vt:lpstr>
      <vt:lpstr>tud</vt:lpstr>
      <vt:lpstr>Cyber Data Analytics  CS4035  Imbalanced Data and Privacy</vt:lpstr>
      <vt:lpstr>Mattermost question</vt:lpstr>
      <vt:lpstr>Mattermost question</vt:lpstr>
      <vt:lpstr>Sequential Data Evaluation</vt:lpstr>
      <vt:lpstr>Sequential Data Evaluation</vt:lpstr>
      <vt:lpstr>Sequential Data Evaluation</vt:lpstr>
      <vt:lpstr>Sequential Data Evaluation</vt:lpstr>
      <vt:lpstr>Time Series Evaluation</vt:lpstr>
      <vt:lpstr>Time Series Evaluation</vt:lpstr>
      <vt:lpstr>Time Series Evaluation</vt:lpstr>
      <vt:lpstr>Modifying machine learning</vt:lpstr>
      <vt:lpstr>Manipulating input data</vt:lpstr>
      <vt:lpstr>Modifying unbalanced input data</vt:lpstr>
      <vt:lpstr>The effect of sampling</vt:lpstr>
      <vt:lpstr>The effect of sampling</vt:lpstr>
      <vt:lpstr>The effect of resampling</vt:lpstr>
      <vt:lpstr>Study on fraud data</vt:lpstr>
      <vt:lpstr>Study on fraud data</vt:lpstr>
      <vt:lpstr>Sampling issues</vt:lpstr>
      <vt:lpstr>Less random sampling</vt:lpstr>
      <vt:lpstr>Reweighting</vt:lpstr>
      <vt:lpstr>Adding synthetic minority instances</vt:lpstr>
      <vt:lpstr>Adding synthetic minority instances</vt:lpstr>
      <vt:lpstr>The effect of SMOTE</vt:lpstr>
      <vt:lpstr>The effect of SMOTE</vt:lpstr>
      <vt:lpstr>The effect of SMOTE</vt:lpstr>
      <vt:lpstr>The effect of SMOTE</vt:lpstr>
      <vt:lpstr>The effect of SMOTE</vt:lpstr>
      <vt:lpstr>The effect of SMOTE</vt:lpstr>
      <vt:lpstr>The effect of SMOTE</vt:lpstr>
      <vt:lpstr>The effect of SMOTE</vt:lpstr>
      <vt:lpstr>The effect of SMOTE</vt:lpstr>
      <vt:lpstr>The effect of SMOTE</vt:lpstr>
      <vt:lpstr>Study on fraud data</vt:lpstr>
      <vt:lpstr>Reducing issues</vt:lpstr>
      <vt:lpstr>Realistic data generation</vt:lpstr>
      <vt:lpstr>Multiple Imputation in R</vt:lpstr>
      <vt:lpstr>PowerPoint Presentation</vt:lpstr>
      <vt:lpstr>PowerPoint Presentation</vt:lpstr>
      <vt:lpstr>Synthetic data</vt:lpstr>
      <vt:lpstr>Modifying machine learning</vt:lpstr>
      <vt:lpstr>Cost-sensitive threshold modification</vt:lpstr>
      <vt:lpstr>Cost-sensitive threshold modification</vt:lpstr>
      <vt:lpstr>Ensemble methods</vt:lpstr>
      <vt:lpstr>Bagging</vt:lpstr>
      <vt:lpstr>The effect of ensembles</vt:lpstr>
      <vt:lpstr>Basic random forest</vt:lpstr>
      <vt:lpstr>Bagging - generalized</vt:lpstr>
      <vt:lpstr>Study on fraud data</vt:lpstr>
      <vt:lpstr>Usual random forest</vt:lpstr>
      <vt:lpstr>Extreme random forest</vt:lpstr>
      <vt:lpstr>More bag-based ensembles</vt:lpstr>
      <vt:lpstr>More bag-based ensembles</vt:lpstr>
      <vt:lpstr>More bag-based ensembles</vt:lpstr>
      <vt:lpstr>Metacost</vt:lpstr>
      <vt:lpstr>Boosting</vt:lpstr>
      <vt:lpstr>Boosting</vt:lpstr>
      <vt:lpstr>Boosting</vt:lpstr>
      <vt:lpstr>Boosting</vt:lpstr>
      <vt:lpstr>Tips on bagging and boosting</vt:lpstr>
      <vt:lpstr>Modifying machine learning</vt:lpstr>
      <vt:lpstr>Weighted distances</vt:lpstr>
      <vt:lpstr>Weighted distances</vt:lpstr>
      <vt:lpstr>The effect of weighted distances</vt:lpstr>
      <vt:lpstr>The effect of weighted distances</vt:lpstr>
      <vt:lpstr>My own work - learning by optimization</vt:lpstr>
      <vt:lpstr>My own work - learning by optimization</vt:lpstr>
      <vt:lpstr>My own work - learning by optimization</vt:lpstr>
      <vt:lpstr>Measuring performance</vt:lpstr>
      <vt:lpstr>PR-curves</vt:lpstr>
      <vt:lpstr>Cost curves</vt:lpstr>
      <vt:lpstr>Cost curves</vt:lpstr>
      <vt:lpstr>Normalized cost curves</vt:lpstr>
      <vt:lpstr>Privacy in Data Analytics</vt:lpstr>
      <vt:lpstr>Unique in the crowd</vt:lpstr>
      <vt:lpstr>Only 4 spatio-temporal points suffice</vt:lpstr>
      <vt:lpstr>Can this be fixed?</vt:lpstr>
      <vt:lpstr>LEHD data</vt:lpstr>
      <vt:lpstr>Fraction of people in A.S. of size Y</vt:lpstr>
      <vt:lpstr>Profiling &amp; Fingerprinting</vt:lpstr>
      <vt:lpstr>Example: Analyzing Android Encrypted Network Traffic to Identify User Actions</vt:lpstr>
      <vt:lpstr>Example: Analyzing Android Encrypted Network Traffic to Identify User Actions</vt:lpstr>
      <vt:lpstr>Utility vs privacy in databases</vt:lpstr>
      <vt:lpstr>Why is this a problem?</vt:lpstr>
      <vt:lpstr>Why is this a problem?</vt:lpstr>
      <vt:lpstr>Disclosure concepts</vt:lpstr>
      <vt:lpstr>Attribute Types</vt:lpstr>
      <vt:lpstr>Importance of quasi-identifiers</vt:lpstr>
      <vt:lpstr>Re-identification by Linking</vt:lpstr>
      <vt:lpstr>Re-identification by Linking</vt:lpstr>
      <vt:lpstr>Re-identification by Linking</vt:lpstr>
      <vt:lpstr>Latanya Sweeney’s Attack (1997)</vt:lpstr>
      <vt:lpstr>What to do about this?</vt:lpstr>
      <vt:lpstr>What to do about this?</vt:lpstr>
      <vt:lpstr>Protecting Microdata</vt:lpstr>
      <vt:lpstr>Perturbative: adding noise</vt:lpstr>
      <vt:lpstr>Perturbative: adding noise</vt:lpstr>
      <vt:lpstr>Perturbative: PRAM</vt:lpstr>
      <vt:lpstr>Perturbative: -Differential Privacy</vt:lpstr>
      <vt:lpstr>Perturbative: -Differential Privacy</vt:lpstr>
      <vt:lpstr>Perturbative masking: rank swapping</vt:lpstr>
      <vt:lpstr>Perturbative masking: rank swapping</vt:lpstr>
      <vt:lpstr>Example</vt:lpstr>
      <vt:lpstr>Example</vt:lpstr>
      <vt:lpstr>Perturbative: microaggregation</vt:lpstr>
      <vt:lpstr>Example</vt:lpstr>
      <vt:lpstr>Perturbative: microaggregation</vt:lpstr>
      <vt:lpstr>k-anonymity</vt:lpstr>
      <vt:lpstr>example</vt:lpstr>
      <vt:lpstr>Non-perturbative: sampling</vt:lpstr>
      <vt:lpstr>Non-perturbative: generalization</vt:lpstr>
      <vt:lpstr>Non-perturbative: local suppression</vt:lpstr>
      <vt:lpstr>Any other ideas?</vt:lpstr>
      <vt:lpstr>Any other ideas?</vt:lpstr>
      <vt:lpstr>Synthetic data</vt:lpstr>
      <vt:lpstr>Anonymization freeware</vt:lpstr>
    </vt:vector>
  </TitlesOfParts>
  <Company>TU Delft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Sicco Verwer</dc:creator>
  <cp:lastModifiedBy>Sicco Verwer</cp:lastModifiedBy>
  <cp:revision>138</cp:revision>
  <dcterms:created xsi:type="dcterms:W3CDTF">2017-05-06T07:10:04Z</dcterms:created>
  <dcterms:modified xsi:type="dcterms:W3CDTF">2020-04-29T12:54:45Z</dcterms:modified>
</cp:coreProperties>
</file>

<file path=docProps/thumbnail.jpeg>
</file>